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0" r:id="rId33"/>
    <p:sldId id="287" r:id="rId34"/>
    <p:sldId id="288" r:id="rId35"/>
    <p:sldId id="289" r:id="rId36"/>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1" autoAdjust="0"/>
    <p:restoredTop sz="70064" autoAdjust="0"/>
  </p:normalViewPr>
  <p:slideViewPr>
    <p:cSldViewPr>
      <p:cViewPr varScale="1">
        <p:scale>
          <a:sx n="91" d="100"/>
          <a:sy n="91" d="100"/>
        </p:scale>
        <p:origin x="252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61" d="100"/>
          <a:sy n="161" d="100"/>
        </p:scale>
        <p:origin x="112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5-</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19113" y="542925"/>
            <a:ext cx="3238500" cy="2428875"/>
          </a:xfrm>
          <a:ln/>
        </p:spPr>
      </p:sp>
      <p:sp>
        <p:nvSpPr>
          <p:cNvPr id="9"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67589"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FIVE</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138952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3875" y="542925"/>
            <a:ext cx="3216275" cy="2413000"/>
          </a:xfrm>
          <a:ln/>
        </p:spPr>
      </p:sp>
      <p:sp>
        <p:nvSpPr>
          <p:cNvPr id="21508" name="Rectangle 3"/>
          <p:cNvSpPr>
            <a:spLocks noGrp="1" noChangeArrowheads="1"/>
          </p:cNvSpPr>
          <p:nvPr>
            <p:ph type="body" idx="1"/>
          </p:nvPr>
        </p:nvSpPr>
        <p:spPr>
          <a:xfrm>
            <a:off x="195263" y="3124200"/>
            <a:ext cx="6510337" cy="5660136"/>
          </a:xfrm>
        </p:spPr>
        <p:txBody>
          <a:bodyPr/>
          <a:lstStyle/>
          <a:p>
            <a:pPr marL="228600" indent="-228600" eaLnBrk="1" hangingPunct="1">
              <a:defRPr/>
            </a:pPr>
            <a:r>
              <a:rPr lang="en-US" b="1" dirty="0"/>
              <a:t>At the end of this presentation, you should be </a:t>
            </a:r>
            <a:r>
              <a:rPr lang="en-US" b="1"/>
              <a:t>able to :</a:t>
            </a:r>
            <a:endParaRPr lang="en-US" b="1" dirty="0"/>
          </a:p>
          <a:p>
            <a:pPr marL="228600" indent="-228600" eaLnBrk="1" hangingPunct="1">
              <a:defRPr/>
            </a:pPr>
            <a:endParaRPr lang="en-US" dirty="0"/>
          </a:p>
          <a:p>
            <a:pPr marL="0" indent="-182880">
              <a:buFont typeface="+mj-lt"/>
              <a:buAutoNum type="arabicPeriod"/>
            </a:pPr>
            <a:r>
              <a:rPr lang="en-US" dirty="0"/>
              <a:t>describe how economic needs influence the buyer decision process.</a:t>
            </a:r>
          </a:p>
          <a:p>
            <a:pPr marL="0" indent="-182880">
              <a:buFont typeface="+mj-lt"/>
              <a:buAutoNum type="arabicPeriod"/>
            </a:pPr>
            <a:r>
              <a:rPr lang="en-US" dirty="0"/>
              <a:t>understand how psychological variables affect an individual’s buying behavior.</a:t>
            </a:r>
          </a:p>
          <a:p>
            <a:pPr marL="0" indent="-182880">
              <a:buFont typeface="+mj-lt"/>
              <a:buAutoNum type="arabicPeriod"/>
            </a:pPr>
            <a:r>
              <a:rPr lang="en-US" dirty="0"/>
              <a:t>understand how social influences affect an individual’s buying behavior.</a:t>
            </a:r>
          </a:p>
        </p:txBody>
      </p:sp>
    </p:spTree>
    <p:extLst>
      <p:ext uri="{BB962C8B-B14F-4D97-AF65-F5344CB8AC3E}">
        <p14:creationId xmlns:p14="http://schemas.microsoft.com/office/powerpoint/2010/main" val="51438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216275" cy="2413000"/>
          </a:xfrm>
          <a:ln/>
        </p:spPr>
      </p:sp>
      <p:sp>
        <p:nvSpPr>
          <p:cNvPr id="22532" name="Rectangle 3"/>
          <p:cNvSpPr>
            <a:spLocks noGrp="1" noChangeArrowheads="1"/>
          </p:cNvSpPr>
          <p:nvPr>
            <p:ph type="body" idx="1"/>
          </p:nvPr>
        </p:nvSpPr>
        <p:spPr/>
        <p:txBody>
          <a:bodyPr/>
          <a:lstStyle/>
          <a:p>
            <a:pPr marL="228600" indent="-228600" eaLnBrk="1" hangingPunct="1">
              <a:defRPr/>
            </a:pPr>
            <a:r>
              <a:rPr lang="en-US" b="1" dirty="0"/>
              <a:t>At the end of this presentation, you should be able to:</a:t>
            </a:r>
          </a:p>
          <a:p>
            <a:pPr marL="228600" indent="-228600" eaLnBrk="1" hangingPunct="1">
              <a:defRPr/>
            </a:pPr>
            <a:endParaRPr lang="en-US" dirty="0"/>
          </a:p>
          <a:p>
            <a:pPr marL="0" indent="-182880">
              <a:buFont typeface="+mj-lt"/>
              <a:buAutoNum type="arabicPeriod" startAt="6"/>
            </a:pPr>
            <a:r>
              <a:rPr lang="en-US" dirty="0"/>
              <a:t>explain how characteristics of the purchase situation influence consumer behavior.</a:t>
            </a:r>
          </a:p>
          <a:p>
            <a:pPr marL="0" indent="-182880">
              <a:buFont typeface="+mj-lt"/>
              <a:buAutoNum type="arabicPeriod" startAt="6"/>
            </a:pPr>
            <a:r>
              <a:rPr lang="en-US" dirty="0"/>
              <a:t>explain the process by which consumers make buying decisions.</a:t>
            </a:r>
          </a:p>
          <a:p>
            <a:pPr marL="0" indent="-182880">
              <a:buFont typeface="+mj-lt"/>
              <a:buAutoNum type="arabicPeriod" startAt="6"/>
            </a:pPr>
            <a:r>
              <a:rPr lang="en-US" dirty="0"/>
              <a:t>understand important new terms.</a:t>
            </a:r>
          </a:p>
        </p:txBody>
      </p:sp>
    </p:spTree>
    <p:extLst>
      <p:ext uri="{BB962C8B-B14F-4D97-AF65-F5344CB8AC3E}">
        <p14:creationId xmlns:p14="http://schemas.microsoft.com/office/powerpoint/2010/main" val="1894958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457200" y="533400"/>
            <a:ext cx="3216275" cy="2413000"/>
          </a:xfrm>
          <a:ln/>
        </p:spPr>
      </p:sp>
      <p:sp>
        <p:nvSpPr>
          <p:cNvPr id="70660"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Summary Overview</a:t>
            </a:r>
          </a:p>
          <a:p>
            <a:pPr eaLnBrk="1" hangingPunct="1"/>
            <a:r>
              <a:rPr lang="en-US" dirty="0">
                <a:solidFill>
                  <a:srgbClr val="000000"/>
                </a:solidFill>
                <a:latin typeface="Arial" pitchFamily="34" charset="0"/>
                <a:cs typeface="Arial" pitchFamily="34" charset="0"/>
              </a:rPr>
              <a:t>Specific behaviors differ for different people, products, and purchase situations</a:t>
            </a:r>
            <a:r>
              <a:rPr lang="en-US" dirty="0">
                <a:solidFill>
                  <a:srgbClr val="000000"/>
                </a:solidFill>
                <a:latin typeface="Arial" pitchFamily="34" charset="0"/>
                <a:cs typeface="Times New Roman" pitchFamily="18" charset="0"/>
              </a:rPr>
              <a:t>.</a:t>
            </a:r>
          </a:p>
          <a:p>
            <a:pPr eaLnBrk="1" hangingPunct="1"/>
            <a:endParaRPr lang="en-US" dirty="0">
              <a:solidFill>
                <a:srgbClr val="000000"/>
              </a:solidFill>
              <a:latin typeface="Arial" pitchFamily="34" charset="0"/>
              <a:cs typeface="Arial" pitchFamily="34" charset="0"/>
            </a:endParaRPr>
          </a:p>
          <a:p>
            <a:pPr eaLnBrk="1" hangingPunct="1"/>
            <a:r>
              <a:rPr lang="en-US" b="1" dirty="0">
                <a:latin typeface="Arial" pitchFamily="34" charset="0"/>
                <a:cs typeface="Arial" pitchFamily="34" charset="0"/>
              </a:rPr>
              <a:t>Key Issues</a:t>
            </a:r>
          </a:p>
          <a:p>
            <a:pPr eaLnBrk="1" hangingPunct="1">
              <a:buFontTx/>
              <a:buChar char="•"/>
            </a:pPr>
            <a:r>
              <a:rPr lang="en-US" dirty="0">
                <a:solidFill>
                  <a:srgbClr val="000000"/>
                </a:solidFill>
                <a:latin typeface="Arial" pitchFamily="34" charset="0"/>
                <a:cs typeface="Times New Roman" pitchFamily="18" charset="0"/>
              </a:rPr>
              <a:t> The</a:t>
            </a:r>
            <a:r>
              <a:rPr lang="en-US" baseline="0" dirty="0">
                <a:solidFill>
                  <a:srgbClr val="000000"/>
                </a:solidFill>
                <a:latin typeface="Arial" pitchFamily="34" charset="0"/>
                <a:cs typeface="Times New Roman" pitchFamily="18" charset="0"/>
              </a:rPr>
              <a:t> variations in present global markets are countless, leading to impracticality of cataloging possibilities.</a:t>
            </a:r>
          </a:p>
          <a:p>
            <a:pPr eaLnBrk="1" hangingPunct="1">
              <a:buFontTx/>
              <a:buNone/>
            </a:pPr>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General behavioral frameworks help</a:t>
            </a:r>
            <a:r>
              <a:rPr lang="en-US" baseline="0" dirty="0">
                <a:solidFill>
                  <a:srgbClr val="000000"/>
                </a:solidFill>
                <a:latin typeface="Arial" pitchFamily="34" charset="0"/>
                <a:cs typeface="Times New Roman" pitchFamily="18" charset="0"/>
              </a:rPr>
              <a:t> marketing managers to better understand their specific target markets</a:t>
            </a:r>
            <a:r>
              <a:rPr lang="en-US" dirty="0">
                <a:solidFill>
                  <a:srgbClr val="000000"/>
                </a:solidFill>
                <a:latin typeface="Arial" pitchFamily="34" charset="0"/>
                <a:cs typeface="Times New Roman" pitchFamily="18" charset="0"/>
              </a:rPr>
              <a:t>.</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This chapter deals with developing skills</a:t>
            </a:r>
            <a:r>
              <a:rPr lang="en-US" baseline="0" dirty="0">
                <a:solidFill>
                  <a:srgbClr val="000000"/>
                </a:solidFill>
                <a:latin typeface="Arial" pitchFamily="34" charset="0"/>
                <a:cs typeface="Times New Roman" pitchFamily="18" charset="0"/>
              </a:rPr>
              <a:t> in working within these frameworks by exploring </a:t>
            </a:r>
            <a:r>
              <a:rPr lang="en-US" sz="1200" b="0" i="0" u="none" strike="noStrike" kern="1200" baseline="0" dirty="0">
                <a:solidFill>
                  <a:schemeClr val="tx1"/>
                </a:solidFill>
                <a:latin typeface="Arial" charset="0"/>
                <a:ea typeface="+mn-ea"/>
                <a:cs typeface="Arial" charset="0"/>
              </a:rPr>
              <a:t>thinking from economics, psychology, sociology, and other behavioral disciplines</a:t>
            </a:r>
            <a:r>
              <a:rPr lang="en-US" dirty="0">
                <a:solidFill>
                  <a:srgbClr val="000000"/>
                </a:solidFill>
                <a:latin typeface="Arial" pitchFamily="34" charset="0"/>
                <a:cs typeface="Times New Roman" pitchFamily="18" charset="0"/>
              </a:rPr>
              <a:t>.</a:t>
            </a:r>
          </a:p>
          <a:p>
            <a:endParaRPr lang="en-US" dirty="0">
              <a:solidFill>
                <a:srgbClr val="000000"/>
              </a:solidFill>
              <a:latin typeface="Arial" pitchFamily="34" charset="0"/>
              <a:cs typeface="Times New Roman" pitchFamily="18" charset="0"/>
            </a:endParaRPr>
          </a:p>
          <a:p>
            <a:pPr algn="l" eaLnBrk="1" hangingPunct="1"/>
            <a:r>
              <a:rPr lang="en-US" b="1" i="1" dirty="0">
                <a:solidFill>
                  <a:srgbClr val="000000"/>
                </a:solidFill>
                <a:latin typeface="Arial" pitchFamily="34" charset="0"/>
                <a:cs typeface="Times New Roman" pitchFamily="18" charset="0"/>
              </a:rPr>
              <a:t>Discussion Question: How do firms acquire the sort of  in-depth customer</a:t>
            </a:r>
            <a:r>
              <a:rPr lang="en-US" b="1" i="1" baseline="0" dirty="0">
                <a:solidFill>
                  <a:srgbClr val="000000"/>
                </a:solidFill>
                <a:latin typeface="Arial" pitchFamily="34" charset="0"/>
                <a:cs typeface="Times New Roman" pitchFamily="18" charset="0"/>
              </a:rPr>
              <a:t> knowledge required for effective marketing strategy?</a:t>
            </a:r>
            <a:endParaRPr lang="en-US" b="1" i="1" dirty="0">
              <a:solidFill>
                <a:srgbClr val="000000"/>
              </a:solidFill>
              <a:latin typeface="Arial" pitchFamily="34" charset="0"/>
              <a:cs typeface="Times New Roman" pitchFamily="18" charset="0"/>
            </a:endParaRPr>
          </a:p>
        </p:txBody>
      </p:sp>
      <p:sp>
        <p:nvSpPr>
          <p:cNvPr id="7066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08901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spcBef>
                <a:spcPts val="0"/>
              </a:spcBef>
              <a:defRPr/>
            </a:pPr>
            <a:r>
              <a:rPr lang="en-US" b="1" dirty="0"/>
              <a:t>Summary Overview</a:t>
            </a:r>
          </a:p>
          <a:p>
            <a:pPr>
              <a:spcBef>
                <a:spcPts val="0"/>
              </a:spcBef>
              <a:defRPr/>
            </a:pPr>
            <a:r>
              <a:rPr lang="en-US" dirty="0">
                <a:solidFill>
                  <a:srgbClr val="000000"/>
                </a:solidFill>
              </a:rPr>
              <a:t>Economics and psychology are often cited as key sources of marketing thought, but marketing also derives a great deal of knowledge about consumer behavior from sociology, anthropology, and other social sciences. The basic model of consumer behavior shown here integrates many of these influences. </a:t>
            </a:r>
          </a:p>
          <a:p>
            <a:pPr>
              <a:spcBef>
                <a:spcPts val="0"/>
              </a:spcBef>
              <a:defRPr/>
            </a:pPr>
            <a:endParaRPr lang="en-US" dirty="0"/>
          </a:p>
          <a:p>
            <a:pPr>
              <a:spcBef>
                <a:spcPts val="0"/>
              </a:spcBef>
              <a:defRPr/>
            </a:pPr>
            <a:r>
              <a:rPr lang="en-US" b="1" dirty="0"/>
              <a:t>Key Issues</a:t>
            </a:r>
          </a:p>
          <a:p>
            <a:pPr>
              <a:spcBef>
                <a:spcPts val="0"/>
              </a:spcBef>
              <a:buFont typeface="Arial" pitchFamily="34" charset="0"/>
              <a:buChar char="•"/>
              <a:defRPr/>
            </a:pPr>
            <a:r>
              <a:rPr lang="en-US" dirty="0"/>
              <a:t> </a:t>
            </a:r>
            <a:r>
              <a:rPr lang="en-US" u="sng" dirty="0"/>
              <a:t>Economic buyers</a:t>
            </a:r>
            <a:r>
              <a:rPr lang="en-US" dirty="0"/>
              <a:t>: people who know all the facts and logically compare choices to get the greatest satisfaction from spending their time and money.</a:t>
            </a:r>
          </a:p>
          <a:p>
            <a:pPr>
              <a:spcBef>
                <a:spcPts val="0"/>
              </a:spcBef>
              <a:buFont typeface="Arial" pitchFamily="34" charset="0"/>
              <a:buNone/>
              <a:defRPr/>
            </a:pPr>
            <a:r>
              <a:rPr lang="en-US" b="1" dirty="0">
                <a:solidFill>
                  <a:srgbClr val="000000"/>
                </a:solidFill>
                <a:sym typeface="Wingdings" pitchFamily="2" charset="2"/>
              </a:rPr>
              <a:t></a:t>
            </a:r>
            <a:r>
              <a:rPr lang="en-US" u="sng" dirty="0">
                <a:solidFill>
                  <a:srgbClr val="000000"/>
                </a:solidFill>
              </a:rPr>
              <a:t> Economic needs</a:t>
            </a:r>
            <a:r>
              <a:rPr lang="en-US" dirty="0">
                <a:solidFill>
                  <a:srgbClr val="000000"/>
                </a:solidFill>
              </a:rPr>
              <a:t>: those needs that are concerned with the consumer making the best use of his or her time and money.  </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solidFill>
                  <a:srgbClr val="000000"/>
                </a:solidFill>
              </a:rPr>
              <a:t>Psychological variables</a:t>
            </a:r>
            <a:r>
              <a:rPr lang="en-US" dirty="0">
                <a:solidFill>
                  <a:srgbClr val="000000"/>
                </a:solidFill>
              </a:rPr>
              <a:t>: </a:t>
            </a:r>
            <a:r>
              <a:rPr lang="en-US" dirty="0"/>
              <a:t>things that are going on in the mind of the consumer that affect purchase. </a:t>
            </a:r>
          </a:p>
          <a:p>
            <a:pPr lvl="1">
              <a:spcBef>
                <a:spcPts val="0"/>
              </a:spcBef>
              <a:buFontTx/>
              <a:buChar char="»"/>
              <a:defRPr/>
            </a:pPr>
            <a:r>
              <a:rPr lang="en-US" dirty="0"/>
              <a:t>Examples: attitudes, personality, learning processes, trust, and perceptions.</a:t>
            </a:r>
          </a:p>
          <a:p>
            <a:pPr marL="171450" indent="-171450">
              <a:spcBef>
                <a:spcPts val="0"/>
              </a:spcBef>
              <a:buFont typeface="Wingdings" charset="0"/>
              <a:buChar char="à"/>
              <a:defRPr/>
            </a:pPr>
            <a:r>
              <a:rPr lang="en-US" u="sng" dirty="0"/>
              <a:t>Social influences</a:t>
            </a:r>
            <a:r>
              <a:rPr lang="en-US" dirty="0"/>
              <a:t>: have to do with the associations that the buyer might have with other people. </a:t>
            </a:r>
          </a:p>
          <a:p>
            <a:pPr lvl="1">
              <a:spcBef>
                <a:spcPts val="0"/>
              </a:spcBef>
              <a:buFontTx/>
              <a:buChar char="»"/>
              <a:defRPr/>
            </a:pPr>
            <a:r>
              <a:rPr lang="en-US" dirty="0"/>
              <a:t>Examples: culture, social class, and family influences.</a:t>
            </a:r>
          </a:p>
          <a:p>
            <a:pPr marL="171435" indent="-171435">
              <a:spcBef>
                <a:spcPts val="0"/>
              </a:spcBef>
              <a:buFont typeface="Wingdings" pitchFamily="2" charset="2"/>
              <a:buChar char="à"/>
              <a:defRPr/>
            </a:pPr>
            <a:r>
              <a:rPr lang="en-US" u="sng" dirty="0"/>
              <a:t>Culture &amp;</a:t>
            </a:r>
            <a:r>
              <a:rPr lang="en-US" u="sng" baseline="0" dirty="0"/>
              <a:t> </a:t>
            </a:r>
            <a:r>
              <a:rPr lang="en-US" u="sng" dirty="0"/>
              <a:t>Ethnicity</a:t>
            </a:r>
            <a:r>
              <a:rPr lang="en-US" u="none" dirty="0"/>
              <a:t>: c</a:t>
            </a:r>
            <a:r>
              <a:rPr lang="en-US" dirty="0"/>
              <a:t>ultural influences include a consumer’s ethnic background and international factors.</a:t>
            </a:r>
          </a:p>
          <a:p>
            <a:pPr marL="171435" indent="-171435">
              <a:spcBef>
                <a:spcPts val="0"/>
              </a:spcBef>
              <a:buFont typeface="Wingdings" pitchFamily="2" charset="2"/>
              <a:buChar char="à"/>
              <a:defRPr/>
            </a:pPr>
            <a:r>
              <a:rPr lang="en-US" u="sng" dirty="0"/>
              <a:t>Purchase situation factors</a:t>
            </a:r>
            <a:r>
              <a:rPr lang="en-US" dirty="0"/>
              <a:t>: reason for the purchase, time pressure involved, and surroundings of the purchase.</a:t>
            </a:r>
          </a:p>
          <a:p>
            <a:pPr marL="171435" indent="-171435">
              <a:spcBef>
                <a:spcPts val="0"/>
              </a:spcBef>
              <a:buFont typeface="Wingdings" pitchFamily="2" charset="2"/>
              <a:buChar char="à"/>
              <a:defRPr/>
            </a:pPr>
            <a:endParaRPr lang="en-US" dirty="0"/>
          </a:p>
          <a:p>
            <a:pPr>
              <a:spcBef>
                <a:spcPts val="0"/>
              </a:spcBef>
              <a:defRPr/>
            </a:pPr>
            <a:r>
              <a:rPr lang="en-US" b="1" i="1" dirty="0"/>
              <a:t>Discussion Question: How might your purchase of a product be different if you have little time to make your purchase decision as opposed to having unlimited time? </a:t>
            </a:r>
          </a:p>
          <a:p>
            <a:pPr>
              <a:spcBef>
                <a:spcPts val="0"/>
              </a:spcBef>
              <a:defRPr/>
            </a:pPr>
            <a:endParaRPr lang="en-US" i="1" dirty="0"/>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Marketing mixes</a:t>
            </a:r>
            <a:r>
              <a:rPr lang="en-US" dirty="0"/>
              <a:t> also affect this process.</a:t>
            </a:r>
            <a:endParaRPr lang="en-US" i="1" dirty="0"/>
          </a:p>
          <a:p>
            <a:pPr>
              <a:spcBef>
                <a:spcPts val="0"/>
              </a:spcBef>
              <a:buFont typeface="Arial" pitchFamily="34" charset="0"/>
              <a:buChar char="•"/>
              <a:defRPr/>
            </a:pPr>
            <a:r>
              <a:rPr lang="en-US" u="sng" dirty="0"/>
              <a:t> All other stimuli</a:t>
            </a:r>
            <a:r>
              <a:rPr lang="en-US" dirty="0"/>
              <a:t> and influences have an impact on the problem solving process. </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Outcome of the process</a:t>
            </a:r>
            <a:r>
              <a:rPr lang="en-US" dirty="0"/>
              <a:t> might or might not be a purchase. </a:t>
            </a:r>
          </a:p>
          <a:p>
            <a:pPr>
              <a:spcBef>
                <a:spcPts val="0"/>
              </a:spcBef>
              <a:buFont typeface="Arial" pitchFamily="34" charset="0"/>
              <a:buChar char="•"/>
              <a:defRPr/>
            </a:pPr>
            <a:r>
              <a:rPr lang="en-US" dirty="0"/>
              <a:t> Economic conditions affect consumer confidence and spending.</a:t>
            </a:r>
            <a:endParaRPr lang="en-US" sz="1000" dirty="0"/>
          </a:p>
        </p:txBody>
      </p:sp>
      <p:sp>
        <p:nvSpPr>
          <p:cNvPr id="61445"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5732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Summary Overview</a:t>
            </a:r>
          </a:p>
          <a:p>
            <a:r>
              <a:rPr lang="en-US" dirty="0"/>
              <a:t>Most economists assume that consumers are </a:t>
            </a:r>
            <a:r>
              <a:rPr lang="en-US" u="sng" dirty="0"/>
              <a:t>economic buyers</a:t>
            </a:r>
            <a:r>
              <a:rPr lang="en-US" dirty="0"/>
              <a:t>—people who know all the facts and logically compare choices to get the greatest satisfaction from spending their time and money.</a:t>
            </a:r>
          </a:p>
          <a:p>
            <a:endParaRPr lang="en-US" dirty="0"/>
          </a:p>
          <a:p>
            <a:r>
              <a:rPr lang="en-US" b="1" dirty="0"/>
              <a:t>Key Issues</a:t>
            </a:r>
          </a:p>
          <a:p>
            <a:r>
              <a:rPr lang="en-US" b="1"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Economic-buyer theory says that consumers</a:t>
            </a:r>
            <a:r>
              <a:rPr lang="en-US" b="0" baseline="0" dirty="0">
                <a:latin typeface="Arial" pitchFamily="34" charset="0"/>
                <a:cs typeface="Arial" pitchFamily="34" charset="0"/>
                <a:sym typeface="Wingdings" pitchFamily="2" charset="2"/>
              </a:rPr>
              <a:t> </a:t>
            </a:r>
            <a:r>
              <a:rPr lang="en-US" b="0" u="sng" dirty="0">
                <a:latin typeface="Arial" pitchFamily="34" charset="0"/>
                <a:cs typeface="Arial" pitchFamily="34" charset="0"/>
                <a:sym typeface="Wingdings" pitchFamily="2" charset="2"/>
              </a:rPr>
              <a:t>decide what to buy based on </a:t>
            </a:r>
            <a:r>
              <a:rPr lang="en-US" u="sng" dirty="0">
                <a:latin typeface="Arial" pitchFamily="34" charset="0"/>
                <a:cs typeface="Arial" pitchFamily="34" charset="0"/>
                <a:sym typeface="Wingdings" pitchFamily="2" charset="2"/>
              </a:rPr>
              <a:t>economic needs</a:t>
            </a:r>
            <a:r>
              <a:rPr lang="en-US" dirty="0">
                <a:latin typeface="Arial" pitchFamily="34" charset="0"/>
                <a:cs typeface="Arial" pitchFamily="34" charset="0"/>
                <a:sym typeface="Wingdings" pitchFamily="2" charset="2"/>
              </a:rPr>
              <a:t>.</a:t>
            </a:r>
          </a:p>
          <a:p>
            <a:pPr marL="628650" lvl="1" indent="-171450">
              <a:buFont typeface="Arial" panose="020B0604020202020204" pitchFamily="34" charset="0"/>
              <a:buChar char="•"/>
            </a:pPr>
            <a:r>
              <a:rPr lang="en-US" b="0" dirty="0">
                <a:latin typeface="Arial" pitchFamily="34" charset="0"/>
                <a:cs typeface="Arial" pitchFamily="34" charset="0"/>
                <a:sym typeface="Wingdings" pitchFamily="2" charset="2"/>
              </a:rPr>
              <a:t>These</a:t>
            </a:r>
            <a:r>
              <a:rPr lang="en-US" b="0" baseline="0" dirty="0">
                <a:latin typeface="Arial" pitchFamily="34" charset="0"/>
                <a:cs typeface="Arial" pitchFamily="34" charset="0"/>
                <a:sym typeface="Wingdings" pitchFamily="2" charset="2"/>
              </a:rPr>
              <a:t> needs are concerned with making the best use of a consumer’s time and money.</a:t>
            </a:r>
          </a:p>
          <a:p>
            <a:pPr marL="0" lvl="0" indent="0">
              <a:buFont typeface="Arial" panose="020B0604020202020204" pitchFamily="34" charset="0"/>
              <a:buNone/>
            </a:pPr>
            <a:r>
              <a:rPr lang="en-US" b="1" dirty="0">
                <a:latin typeface="Arial" pitchFamily="34" charset="0"/>
                <a:cs typeface="Arial" pitchFamily="34" charset="0"/>
                <a:sym typeface="Wingdings" pitchFamily="2" charset="2"/>
              </a:rPr>
              <a:t></a:t>
            </a:r>
            <a:r>
              <a:rPr lang="en-US" sz="1200" b="0" i="0" u="none" strike="noStrike" kern="1200" baseline="0" dirty="0">
                <a:solidFill>
                  <a:schemeClr val="tx1"/>
                </a:solidFill>
                <a:latin typeface="Arial" charset="0"/>
                <a:ea typeface="+mn-ea"/>
                <a:cs typeface="Arial" charset="0"/>
              </a:rPr>
              <a:t>Some economic needs include:</a:t>
            </a:r>
          </a:p>
          <a:p>
            <a:pPr marL="628650" lvl="1" indent="-171450">
              <a:buFont typeface="Arial" panose="020B0604020202020204" pitchFamily="34" charset="0"/>
              <a:buChar char="•"/>
            </a:pPr>
            <a:r>
              <a:rPr lang="en-US" b="0" dirty="0"/>
              <a:t>economy of purchase or use,</a:t>
            </a:r>
          </a:p>
          <a:p>
            <a:pPr marL="628650" lvl="1" indent="-171450">
              <a:buFont typeface="Arial" panose="020B0604020202020204" pitchFamily="34" charset="0"/>
              <a:buChar char="•"/>
            </a:pPr>
            <a:r>
              <a:rPr lang="en-US" b="0" dirty="0"/>
              <a:t>efficiency in operation or use,</a:t>
            </a:r>
          </a:p>
          <a:p>
            <a:pPr marL="628650" lvl="1" indent="-171450">
              <a:buFont typeface="Arial" panose="020B0604020202020204" pitchFamily="34" charset="0"/>
              <a:buChar char="•"/>
            </a:pPr>
            <a:r>
              <a:rPr lang="en-US" b="0" dirty="0"/>
              <a:t>dependability in use,</a:t>
            </a:r>
          </a:p>
          <a:p>
            <a:pPr marL="628650" lvl="1" indent="-171450">
              <a:buFont typeface="Arial" panose="020B0604020202020204" pitchFamily="34" charset="0"/>
              <a:buChar char="•"/>
            </a:pPr>
            <a:r>
              <a:rPr lang="en-US" b="0" dirty="0"/>
              <a:t>improvement of earnings, and</a:t>
            </a:r>
          </a:p>
          <a:p>
            <a:pPr marL="628650" lvl="1" indent="-171450">
              <a:buFont typeface="Arial" panose="020B0604020202020204" pitchFamily="34" charset="0"/>
              <a:buChar char="•"/>
            </a:pPr>
            <a:r>
              <a:rPr lang="en-US" b="0" dirty="0"/>
              <a:t>convenience.</a:t>
            </a:r>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326524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r>
              <a:rPr lang="en-US" b="1" dirty="0"/>
              <a:t>Text Caption:</a:t>
            </a:r>
            <a:r>
              <a:rPr lang="en-US" b="1" baseline="0" dirty="0"/>
              <a:t> </a:t>
            </a:r>
            <a:r>
              <a:rPr lang="en-US" dirty="0"/>
              <a:t>Economic needs affect many buying decisions. GEICO knows that some customers are looking for low rates when shopping for car insurance. </a:t>
            </a:r>
            <a:endParaRPr lang="en-US" b="1" dirty="0"/>
          </a:p>
          <a:p>
            <a:endParaRPr lang="en-US" b="1" dirty="0"/>
          </a:p>
          <a:p>
            <a:r>
              <a:rPr lang="en-US" b="1" dirty="0"/>
              <a:t>Summary Overview</a:t>
            </a:r>
          </a:p>
          <a:p>
            <a:r>
              <a:rPr lang="en-US" b="0" dirty="0"/>
              <a:t>The ability to satisfy economic needs largely depends on how much money a consumer has available—which in turn depends a great deal on household income.</a:t>
            </a:r>
          </a:p>
          <a:p>
            <a:endParaRPr lang="en-US" b="0" dirty="0"/>
          </a:p>
          <a:p>
            <a:r>
              <a:rPr lang="en-US" b="1" dirty="0"/>
              <a:t>Key Issues</a:t>
            </a:r>
          </a:p>
          <a:p>
            <a:r>
              <a:rPr lang="en-US" b="1"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Economic needs affect many buying decisions, but for some purchases the behavioral influences on a consumer are more important.</a:t>
            </a:r>
          </a:p>
          <a:p>
            <a:r>
              <a:rPr lang="en-US" b="1" dirty="0">
                <a:latin typeface="Arial" pitchFamily="34" charset="0"/>
                <a:cs typeface="Arial" pitchFamily="34" charset="0"/>
                <a:sym typeface="Wingdings" pitchFamily="2" charset="2"/>
              </a:rPr>
              <a:t></a:t>
            </a:r>
            <a:r>
              <a:rPr lang="en-US" sz="1200" b="0" i="0" u="none" strike="noStrike" kern="1200" baseline="0" dirty="0">
                <a:solidFill>
                  <a:schemeClr val="tx1"/>
                </a:solidFill>
                <a:latin typeface="Arial" charset="0"/>
                <a:ea typeface="+mn-ea"/>
                <a:cs typeface="Arial" charset="0"/>
              </a:rPr>
              <a:t>In the United States, income distribution varies widely.</a:t>
            </a:r>
          </a:p>
          <a:p>
            <a:pPr marL="628650" lvl="1" indent="-171450">
              <a:buFont typeface="Arial" panose="020B0604020202020204" pitchFamily="34" charset="0"/>
              <a:buChar char="•"/>
            </a:pPr>
            <a:r>
              <a:rPr lang="en-US" b="0" dirty="0"/>
              <a:t>In most households, people don’t have enough income to buy everything they</a:t>
            </a:r>
            <a:r>
              <a:rPr lang="en-US" b="0" baseline="0" dirty="0"/>
              <a:t> </a:t>
            </a:r>
            <a:r>
              <a:rPr lang="en-US" b="0" dirty="0"/>
              <a:t>want. For many products, these people cannot be customers</a:t>
            </a:r>
            <a:r>
              <a:rPr lang="en-US" b="0" baseline="0" dirty="0"/>
              <a:t> even if they want to be.</a:t>
            </a:r>
          </a:p>
          <a:p>
            <a:pPr marL="628650" lvl="1" indent="-171450">
              <a:buFont typeface="Arial" panose="020B0604020202020204" pitchFamily="34" charset="0"/>
              <a:buChar char="•"/>
            </a:pPr>
            <a:r>
              <a:rPr lang="en-US" b="0" dirty="0"/>
              <a:t>A family’s purchase of “luxuries” comes from </a:t>
            </a:r>
            <a:r>
              <a:rPr lang="en-US" u="sng" dirty="0"/>
              <a:t>discretionary income</a:t>
            </a:r>
            <a:r>
              <a:rPr lang="en-US" b="0" u="sng" dirty="0"/>
              <a:t>—what is left of income after paying taxes and paying for necessities</a:t>
            </a:r>
            <a:r>
              <a:rPr lang="en-US" b="0" dirty="0"/>
              <a:t>.</a:t>
            </a:r>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1" i="1" dirty="0">
                <a:solidFill>
                  <a:srgbClr val="000000"/>
                </a:solidFill>
                <a:latin typeface="Arial" pitchFamily="34" charset="0"/>
                <a:cs typeface="Times New Roman" pitchFamily="18" charset="0"/>
              </a:rPr>
              <a:t>Discussion Question: </a:t>
            </a:r>
            <a:r>
              <a:rPr lang="en-US" b="1" i="1" baseline="0" dirty="0">
                <a:solidFill>
                  <a:srgbClr val="000000"/>
                </a:solidFill>
                <a:latin typeface="Arial" pitchFamily="34" charset="0"/>
                <a:cs typeface="Times New Roman" pitchFamily="18" charset="0"/>
              </a:rPr>
              <a:t>High-speed Internet service that is purchased out of discretionary income by a lower-income family (luxury) may be considered a necessity by a higher-income family. Can you think of more such products?</a:t>
            </a:r>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236882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Rot="1" noChangeAspect="1" noChangeArrowheads="1" noTextEdit="1"/>
          </p:cNvSpPr>
          <p:nvPr>
            <p:ph type="sldImg"/>
          </p:nvPr>
        </p:nvSpPr>
        <p:spPr>
          <a:xfrm>
            <a:off x="522288" y="549275"/>
            <a:ext cx="3216275" cy="2413000"/>
          </a:xfrm>
          <a:ln/>
        </p:spPr>
      </p:sp>
      <p:sp>
        <p:nvSpPr>
          <p:cNvPr id="62468" name="Rectangle 3"/>
          <p:cNvSpPr>
            <a:spLocks noGrp="1" noChangeArrowheads="1"/>
          </p:cNvSpPr>
          <p:nvPr>
            <p:ph type="body" idx="1"/>
          </p:nvPr>
        </p:nvSpPr>
        <p:spPr>
          <a:xfrm>
            <a:off x="192088" y="3027362"/>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a:t>
            </a:r>
            <a:r>
              <a:rPr lang="en-US" b="1" baseline="0" dirty="0"/>
              <a:t> </a:t>
            </a:r>
            <a:r>
              <a:rPr lang="en-US" dirty="0"/>
              <a:t>Dependability is another economic need that car shoppers seek out. Chevrolet wants its target market to know that its Malibu won awards for initial quality and long-term dependability.</a:t>
            </a:r>
            <a:endParaRPr lang="en-US" b="1" dirty="0"/>
          </a:p>
          <a:p>
            <a:endParaRPr lang="en-US" b="1" dirty="0">
              <a:latin typeface="Arial" pitchFamily="34" charset="0"/>
              <a:cs typeface="Arial" pitchFamily="34" charset="0"/>
            </a:endParaRPr>
          </a:p>
          <a:p>
            <a:r>
              <a:rPr lang="en-US" b="1" dirty="0">
                <a:latin typeface="Arial" pitchFamily="34" charset="0"/>
                <a:cs typeface="Arial" pitchFamily="34" charset="0"/>
              </a:rPr>
              <a:t>Summary Overview</a:t>
            </a:r>
          </a:p>
          <a:p>
            <a:r>
              <a:rPr lang="en-US" sz="1100" dirty="0">
                <a:solidFill>
                  <a:srgbClr val="000000"/>
                </a:solidFill>
                <a:latin typeface="Arial" pitchFamily="34" charset="0"/>
                <a:cs typeface="Arial" pitchFamily="34" charset="0"/>
              </a:rPr>
              <a:t>Economic needs help marketers to understand the who, what, when, and where of many aspects of consumer buying behavior. However, economic needs often don’t tell the full story. So marketers have turned to other behavioral sciences in order to consider the full range of buying influences. </a:t>
            </a:r>
          </a:p>
          <a:p>
            <a:endParaRPr lang="en-US" dirty="0">
              <a:solidFill>
                <a:srgbClr val="000000"/>
              </a:solidFill>
              <a:latin typeface="Arial" pitchFamily="34" charset="0"/>
              <a:cs typeface="Arial" pitchFamily="34" charset="0"/>
            </a:endParaRPr>
          </a:p>
          <a:p>
            <a:r>
              <a:rPr lang="en-US" b="1" dirty="0">
                <a:latin typeface="Arial" pitchFamily="34" charset="0"/>
                <a:cs typeface="Arial" pitchFamily="34" charset="0"/>
              </a:rPr>
              <a:t>Key Issues</a:t>
            </a:r>
          </a:p>
          <a:p>
            <a:pPr>
              <a:buFontTx/>
              <a:buChar char="•"/>
            </a:pPr>
            <a:r>
              <a:rPr lang="en-US" sz="1100" u="sng" dirty="0">
                <a:solidFill>
                  <a:srgbClr val="000000"/>
                </a:solidFill>
                <a:latin typeface="Arial" pitchFamily="34" charset="0"/>
                <a:cs typeface="Arial" pitchFamily="34" charset="0"/>
              </a:rPr>
              <a:t> Consumers sometimes behave in ways that are consistent with the economist’s idea of an economic buyer</a:t>
            </a:r>
            <a:r>
              <a:rPr lang="en-US" sz="1100" u="none" dirty="0">
                <a:solidFill>
                  <a:srgbClr val="000000"/>
                </a:solidFill>
                <a:latin typeface="Arial" pitchFamily="34" charset="0"/>
                <a:cs typeface="Arial" pitchFamily="34" charset="0"/>
              </a:rPr>
              <a:t>—a consumer who </a:t>
            </a:r>
            <a:r>
              <a:rPr lang="en-US" sz="1100" dirty="0">
                <a:solidFill>
                  <a:srgbClr val="000000"/>
                </a:solidFill>
                <a:latin typeface="Arial" pitchFamily="34" charset="0"/>
                <a:cs typeface="Arial" pitchFamily="34" charset="0"/>
              </a:rPr>
              <a:t>has all the facts and makes logical choices to purchase goods and services that will best fulfill his or her needs.   </a:t>
            </a:r>
          </a:p>
          <a:p>
            <a:pPr>
              <a:buFontTx/>
              <a:buChar char="•"/>
            </a:pPr>
            <a:r>
              <a:rPr lang="en-US" sz="1100" dirty="0">
                <a:solidFill>
                  <a:srgbClr val="000000"/>
                </a:solidFill>
                <a:latin typeface="Arial" pitchFamily="34" charset="0"/>
                <a:cs typeface="Arial" pitchFamily="34" charset="0"/>
              </a:rPr>
              <a:t> Customers’ incomes are likely to affect their needs—how much money does a customer have available drives his</a:t>
            </a:r>
            <a:r>
              <a:rPr lang="en-US" sz="1100" baseline="0" dirty="0">
                <a:solidFill>
                  <a:srgbClr val="000000"/>
                </a:solidFill>
                <a:latin typeface="Arial" pitchFamily="34" charset="0"/>
                <a:cs typeface="Arial" pitchFamily="34" charset="0"/>
              </a:rPr>
              <a:t> or her </a:t>
            </a:r>
            <a:r>
              <a:rPr lang="en-US" sz="1100" dirty="0">
                <a:solidFill>
                  <a:srgbClr val="000000"/>
                </a:solidFill>
                <a:latin typeface="Arial" pitchFamily="34" charset="0"/>
                <a:cs typeface="Arial" pitchFamily="34" charset="0"/>
              </a:rPr>
              <a:t>buying behavior.  </a:t>
            </a:r>
          </a:p>
          <a:p>
            <a:pPr>
              <a:buFontTx/>
              <a:buChar char="•"/>
            </a:pPr>
            <a:r>
              <a:rPr lang="en-US" sz="1100" dirty="0">
                <a:solidFill>
                  <a:srgbClr val="000000"/>
                </a:solidFill>
                <a:latin typeface="Arial" pitchFamily="34" charset="0"/>
                <a:cs typeface="Arial" pitchFamily="34" charset="0"/>
              </a:rPr>
              <a:t> For many marketers, they need to determine their target market’s discretionary income—what is left of income after paying taxes and paying for necessities.</a:t>
            </a:r>
          </a:p>
          <a:p>
            <a:pPr>
              <a:buFontTx/>
              <a:buChar char="•"/>
            </a:pPr>
            <a:r>
              <a:rPr lang="en-US" sz="1100" dirty="0">
                <a:solidFill>
                  <a:srgbClr val="000000"/>
                </a:solidFill>
                <a:latin typeface="Arial" pitchFamily="34" charset="0"/>
                <a:cs typeface="Arial" pitchFamily="34" charset="0"/>
              </a:rPr>
              <a:t> It is certainly true that economic needs affect many buying decisions. Many consumers face budget constraints, and even when they don’t they usually pay attention to factors such as the cost to acquire and use a product, dependability, convenience, how long it will last, and the like.  </a:t>
            </a:r>
          </a:p>
          <a:p>
            <a:pPr>
              <a:buFontTx/>
              <a:buChar char="•"/>
            </a:pPr>
            <a:r>
              <a:rPr lang="en-US" sz="1100" dirty="0">
                <a:solidFill>
                  <a:srgbClr val="000000"/>
                </a:solidFill>
                <a:latin typeface="Arial" pitchFamily="34" charset="0"/>
                <a:cs typeface="Arial" pitchFamily="34" charset="0"/>
              </a:rPr>
              <a:t> In explaining the behavior of individual consumers, the economic and/or rational view is useful, but probably too simplistic. </a:t>
            </a:r>
          </a:p>
          <a:p>
            <a:pPr>
              <a:buFontTx/>
              <a:buChar char="•"/>
            </a:pPr>
            <a:endParaRPr lang="en-US" sz="1100" dirty="0">
              <a:solidFill>
                <a:srgbClr val="000000"/>
              </a:solidFill>
              <a:latin typeface="Arial" pitchFamily="34" charset="0"/>
              <a:cs typeface="Arial" pitchFamily="34" charset="0"/>
            </a:endParaRPr>
          </a:p>
          <a:p>
            <a:r>
              <a:rPr lang="en-US" sz="1100" b="1" i="1" dirty="0">
                <a:solidFill>
                  <a:srgbClr val="000000"/>
                </a:solidFill>
                <a:latin typeface="Arial" pitchFamily="34" charset="0"/>
                <a:cs typeface="Arial" pitchFamily="34" charset="0"/>
              </a:rPr>
              <a:t>Discussion Question: How does the purchase of a car for an individual’s private use differ from the purchase of a car by a business outfitting its fleet of “company cars”? In which case would economic or rational needs be more important? Why?</a:t>
            </a:r>
            <a:endParaRPr lang="en-US" sz="1100" b="1" i="1" dirty="0">
              <a:latin typeface="Arial" pitchFamily="34" charset="0"/>
              <a:cs typeface="Arial" pitchFamily="34" charset="0"/>
            </a:endParaRPr>
          </a:p>
        </p:txBody>
      </p:sp>
    </p:spTree>
    <p:extLst>
      <p:ext uri="{BB962C8B-B14F-4D97-AF65-F5344CB8AC3E}">
        <p14:creationId xmlns:p14="http://schemas.microsoft.com/office/powerpoint/2010/main" val="200620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228600" y="3127375"/>
            <a:ext cx="6510337" cy="5659438"/>
          </a:xfrm>
        </p:spPr>
        <p:txBody>
          <a:bodyPr/>
          <a:lstStyle/>
          <a:p>
            <a:pPr>
              <a:defRPr/>
            </a:pPr>
            <a:r>
              <a:rPr lang="en-US" b="1" dirty="0">
                <a:solidFill>
                  <a:srgbClr val="000000"/>
                </a:solidFill>
              </a:rPr>
              <a:t>Summary Overview</a:t>
            </a:r>
          </a:p>
          <a:p>
            <a:pPr>
              <a:defRPr/>
            </a:pPr>
            <a:r>
              <a:rPr lang="en-US" dirty="0">
                <a:solidFill>
                  <a:srgbClr val="000000"/>
                </a:solidFill>
              </a:rPr>
              <a:t>Marketers who follow the marketing concept are concerned with satisfying the needs of consumers, but what exactly are needs, and what types of needs are there?</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u="sng" dirty="0">
                <a:solidFill>
                  <a:srgbClr val="000000"/>
                </a:solidFill>
              </a:rPr>
              <a:t>Needs</a:t>
            </a:r>
            <a:r>
              <a:rPr lang="en-US" dirty="0">
                <a:solidFill>
                  <a:srgbClr val="000000"/>
                </a:solidFill>
              </a:rPr>
              <a:t>: basic forces that motivate consumers to do something.</a:t>
            </a:r>
          </a:p>
          <a:p>
            <a:pPr marL="171435" indent="-171435">
              <a:buFont typeface="Wingdings" pitchFamily="2" charset="2"/>
              <a:buChar char="à"/>
              <a:defRPr/>
            </a:pPr>
            <a:r>
              <a:rPr lang="en-US" u="sng" dirty="0">
                <a:solidFill>
                  <a:srgbClr val="000000"/>
                </a:solidFill>
              </a:rPr>
              <a:t>Wants</a:t>
            </a:r>
            <a:r>
              <a:rPr lang="en-US" dirty="0">
                <a:solidFill>
                  <a:srgbClr val="000000"/>
                </a:solidFill>
              </a:rPr>
              <a:t>: learned needs; that is, they are needs expressed as a desire for a particular need-satisfier.</a:t>
            </a:r>
          </a:p>
          <a:p>
            <a:pPr>
              <a:defRPr/>
            </a:pPr>
            <a:endParaRPr lang="en-US" dirty="0">
              <a:solidFill>
                <a:srgbClr val="000000"/>
              </a:solidFill>
            </a:endParaRPr>
          </a:p>
          <a:p>
            <a:pPr>
              <a:defRPr/>
            </a:pPr>
            <a:r>
              <a:rPr lang="en-US" b="1" i="1" dirty="0">
                <a:solidFill>
                  <a:srgbClr val="000000"/>
                </a:solidFill>
              </a:rPr>
              <a:t>Discussion Question: What are some of the possible underlying needs and wants for (a) deodorant; (b) a television; and (c) a tax preparation service?</a:t>
            </a:r>
          </a:p>
          <a:p>
            <a:pPr>
              <a:defRPr/>
            </a:pPr>
            <a:endParaRPr lang="en-US" i="1" dirty="0">
              <a:solidFill>
                <a:srgbClr val="000000"/>
              </a:solidFill>
            </a:endParaRP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u="sng" dirty="0">
                <a:solidFill>
                  <a:srgbClr val="000000"/>
                </a:solidFill>
              </a:rPr>
              <a:t>Drive</a:t>
            </a:r>
            <a:r>
              <a:rPr lang="en-US" dirty="0">
                <a:solidFill>
                  <a:srgbClr val="000000"/>
                </a:solidFill>
              </a:rPr>
              <a:t>: a strong internal stimulus that encourages action to reduce a need. </a:t>
            </a:r>
          </a:p>
          <a:p>
            <a:pPr>
              <a:buFont typeface="Arial" pitchFamily="34" charset="0"/>
              <a:buChar char="•"/>
              <a:defRPr/>
            </a:pPr>
            <a:r>
              <a:rPr lang="en-US" u="sng" dirty="0">
                <a:solidFill>
                  <a:srgbClr val="000000"/>
                </a:solidFill>
              </a:rPr>
              <a:t> Consumers seek benefits to meet their needs.</a:t>
            </a:r>
            <a:endParaRPr lang="en-US" dirty="0"/>
          </a:p>
        </p:txBody>
      </p:sp>
      <p:sp>
        <p:nvSpPr>
          <p:cNvPr id="63493" name="Text Box 25"/>
          <p:cNvSpPr txBox="1">
            <a:spLocks noChangeArrowheads="1"/>
          </p:cNvSpPr>
          <p:nvPr/>
        </p:nvSpPr>
        <p:spPr bwMode="auto">
          <a:xfrm>
            <a:off x="4389438" y="400050"/>
            <a:ext cx="2438400" cy="169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400" b="1" baseline="-25000" dirty="0">
                <a:solidFill>
                  <a:srgbClr val="000000"/>
                </a:solidFill>
                <a:sym typeface="Wingdings" pitchFamily="2" charset="2"/>
              </a:rPr>
              <a:t> </a:t>
            </a:r>
            <a:r>
              <a:rPr lang="en-US" sz="24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945013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t>Summary Overview</a:t>
            </a:r>
            <a:endParaRPr lang="en-US" b="1" dirty="0">
              <a:solidFill>
                <a:srgbClr val="000000"/>
              </a:solidFill>
            </a:endParaRPr>
          </a:p>
          <a:p>
            <a:pPr>
              <a:defRPr/>
            </a:pPr>
            <a:r>
              <a:rPr lang="en-US" dirty="0">
                <a:solidFill>
                  <a:srgbClr val="000000"/>
                </a:solidFill>
              </a:rPr>
              <a:t>Many different levels of needs can appeal to or motivate a person. The PSSP pyramid shown here helps apply motivation theory to the particular needs of consumers and marketing managers trying to develop marketing mixes to meet those needs.</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Physiological needs</a:t>
            </a:r>
            <a:r>
              <a:rPr lang="en-US" b="1" dirty="0">
                <a:solidFill>
                  <a:srgbClr val="000000"/>
                </a:solidFill>
              </a:rPr>
              <a:t>: the most basic needs people experience. </a:t>
            </a:r>
          </a:p>
          <a:p>
            <a:pPr lvl="1">
              <a:buFont typeface="Arial" pitchFamily="34" charset="0"/>
              <a:buChar char="•"/>
              <a:defRPr/>
            </a:pPr>
            <a:r>
              <a:rPr lang="en-US" dirty="0">
                <a:solidFill>
                  <a:srgbClr val="000000"/>
                </a:solidFill>
              </a:rPr>
              <a:t> Examples: biological needs for food, liquid, rest, and sex.</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Safety needs</a:t>
            </a:r>
            <a:r>
              <a:rPr lang="en-US" b="1" dirty="0">
                <a:solidFill>
                  <a:srgbClr val="000000"/>
                </a:solidFill>
              </a:rPr>
              <a:t>: concerned with protection and physical well-being.</a:t>
            </a:r>
          </a:p>
          <a:p>
            <a:pPr lvl="1">
              <a:buFont typeface="Arial" pitchFamily="34" charset="0"/>
              <a:buChar char="•"/>
              <a:defRPr/>
            </a:pPr>
            <a:r>
              <a:rPr lang="en-US" dirty="0">
                <a:solidFill>
                  <a:srgbClr val="000000"/>
                </a:solidFill>
              </a:rPr>
              <a:t> Examples: health, medicine, exercise, and security.</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Social needs</a:t>
            </a:r>
            <a:r>
              <a:rPr lang="en-US" b="1" dirty="0">
                <a:solidFill>
                  <a:srgbClr val="000000"/>
                </a:solidFill>
              </a:rPr>
              <a:t>: derived from a person’s interactions with others.</a:t>
            </a:r>
          </a:p>
          <a:p>
            <a:pPr lvl="1">
              <a:buFont typeface="Arial" pitchFamily="34" charset="0"/>
              <a:buChar char="•"/>
              <a:defRPr/>
            </a:pPr>
            <a:r>
              <a:rPr lang="en-US" dirty="0">
                <a:solidFill>
                  <a:srgbClr val="000000"/>
                </a:solidFill>
              </a:rPr>
              <a:t> Examples: love, friendship, status, esteem, and connecting with others.</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Personal needs</a:t>
            </a:r>
            <a:r>
              <a:rPr lang="en-US" b="1" dirty="0">
                <a:solidFill>
                  <a:srgbClr val="000000"/>
                </a:solidFill>
              </a:rPr>
              <a:t>: concerned with an individual’s need for personal satisfaction, unrelated to what others do.  </a:t>
            </a:r>
          </a:p>
          <a:p>
            <a:pPr lvl="1">
              <a:buFont typeface="Arial" pitchFamily="34" charset="0"/>
              <a:buChar char="•"/>
              <a:defRPr/>
            </a:pPr>
            <a:r>
              <a:rPr lang="en-US" dirty="0">
                <a:solidFill>
                  <a:srgbClr val="000000"/>
                </a:solidFill>
              </a:rPr>
              <a:t> Examples: personal satisfaction, accomplishment, fun, freedom, and relaxation.</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Can you provide an example of products or services whose marketing mixes attempt to fulfill the four types of needs? </a:t>
            </a:r>
          </a:p>
          <a:p>
            <a:pPr>
              <a:defRPr/>
            </a:pPr>
            <a:r>
              <a:rPr lang="en-US" b="1" i="1" dirty="0">
                <a:solidFill>
                  <a:srgbClr val="000000"/>
                </a:solidFill>
              </a:rPr>
              <a:t>NOTE: Some products may try to satisfy only one type of need, while others may attempt to satisfy more than one type.</a:t>
            </a:r>
            <a:endParaRPr lang="en-US" dirty="0"/>
          </a:p>
        </p:txBody>
      </p:sp>
      <p:sp>
        <p:nvSpPr>
          <p:cNvPr id="65541"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020726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463550" y="523875"/>
            <a:ext cx="3371850" cy="2530475"/>
          </a:xfrm>
          <a:ln/>
        </p:spPr>
      </p:sp>
      <p:sp>
        <p:nvSpPr>
          <p:cNvPr id="67587" name="Rectangle 3"/>
          <p:cNvSpPr>
            <a:spLocks noGrp="1" noChangeArrowheads="1"/>
          </p:cNvSpPr>
          <p:nvPr>
            <p:ph type="body" idx="1"/>
          </p:nvPr>
        </p:nvSpPr>
        <p:spPr>
          <a:xfrm>
            <a:off x="179389" y="3297237"/>
            <a:ext cx="6099175" cy="538956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50000"/>
              </a:spcBef>
            </a:pPr>
            <a:r>
              <a:rPr lang="en-US" dirty="0">
                <a:latin typeface="Arial" pitchFamily="34" charset="0"/>
                <a:cs typeface="Arial" pitchFamily="34" charset="0"/>
              </a:rPr>
              <a:t>This United Kingdom ad informs consumers that the active culture (healthy bacteria to aid with digestion) in </a:t>
            </a:r>
            <a:r>
              <a:rPr lang="en-US" dirty="0" err="1">
                <a:latin typeface="Arial" pitchFamily="34" charset="0"/>
                <a:cs typeface="Arial" pitchFamily="34" charset="0"/>
              </a:rPr>
              <a:t>Dannon’s</a:t>
            </a:r>
            <a:r>
              <a:rPr lang="en-US" dirty="0">
                <a:latin typeface="Arial" pitchFamily="34" charset="0"/>
                <a:cs typeface="Arial" pitchFamily="34" charset="0"/>
              </a:rPr>
              <a:t> </a:t>
            </a:r>
            <a:r>
              <a:rPr lang="en-US" dirty="0" err="1">
                <a:latin typeface="Arial" pitchFamily="34" charset="0"/>
                <a:cs typeface="Arial" pitchFamily="34" charset="0"/>
              </a:rPr>
              <a:t>Activia</a:t>
            </a:r>
            <a:r>
              <a:rPr lang="en-US" dirty="0">
                <a:latin typeface="Arial" pitchFamily="34" charset="0"/>
                <a:cs typeface="Arial" pitchFamily="34" charset="0"/>
              </a:rPr>
              <a:t> yogurt will assist in taking care of the consumer’s “inner self.”</a:t>
            </a:r>
          </a:p>
          <a:p>
            <a:pPr>
              <a:spcBef>
                <a:spcPct val="50000"/>
              </a:spcBef>
            </a:pPr>
            <a:endParaRPr lang="en-US" dirty="0">
              <a:latin typeface="Arial" pitchFamily="34" charset="0"/>
              <a:cs typeface="Arial" pitchFamily="34" charset="0"/>
            </a:endParaRPr>
          </a:p>
          <a:p>
            <a:pPr>
              <a:spcBef>
                <a:spcPct val="50000"/>
              </a:spcBef>
            </a:pPr>
            <a:r>
              <a:rPr lang="en-US" b="1" i="1" dirty="0">
                <a:latin typeface="Arial" pitchFamily="34" charset="0"/>
                <a:cs typeface="Arial" pitchFamily="34" charset="0"/>
              </a:rPr>
              <a:t>Discussion Question: What type</a:t>
            </a:r>
            <a:r>
              <a:rPr lang="en-US" b="1" i="1" baseline="0" dirty="0">
                <a:latin typeface="Arial" pitchFamily="34" charset="0"/>
                <a:cs typeface="Arial" pitchFamily="34" charset="0"/>
              </a:rPr>
              <a:t> of need is </a:t>
            </a:r>
            <a:r>
              <a:rPr lang="en-US" b="1" i="1" baseline="0" dirty="0" err="1">
                <a:latin typeface="Arial" pitchFamily="34" charset="0"/>
                <a:cs typeface="Arial" pitchFamily="34" charset="0"/>
              </a:rPr>
              <a:t>Dannon’s</a:t>
            </a:r>
            <a:r>
              <a:rPr lang="en-US" b="1" i="1" baseline="0" dirty="0">
                <a:latin typeface="Arial" pitchFamily="34" charset="0"/>
                <a:cs typeface="Arial" pitchFamily="34" charset="0"/>
              </a:rPr>
              <a:t> </a:t>
            </a:r>
            <a:r>
              <a:rPr lang="en-US" b="1" i="1" baseline="0" dirty="0" err="1">
                <a:latin typeface="Arial" pitchFamily="34" charset="0"/>
                <a:cs typeface="Arial" pitchFamily="34" charset="0"/>
              </a:rPr>
              <a:t>Activia</a:t>
            </a:r>
            <a:r>
              <a:rPr lang="en-US" b="1" i="1" baseline="0" dirty="0">
                <a:latin typeface="Arial" pitchFamily="34" charset="0"/>
                <a:cs typeface="Arial" pitchFamily="34" charset="0"/>
              </a:rPr>
              <a:t> trying to satisfy? </a:t>
            </a:r>
            <a:r>
              <a:rPr lang="en-US" b="1" i="1" dirty="0">
                <a:latin typeface="Arial" pitchFamily="34" charset="0"/>
                <a:cs typeface="Arial" pitchFamily="34" charset="0"/>
              </a:rPr>
              <a:t>What type of advertising campaign would you have developed for </a:t>
            </a:r>
            <a:r>
              <a:rPr lang="en-US" b="1" i="1" dirty="0" err="1">
                <a:latin typeface="Arial" pitchFamily="34" charset="0"/>
                <a:cs typeface="Arial" pitchFamily="34" charset="0"/>
              </a:rPr>
              <a:t>Dannon’s</a:t>
            </a:r>
            <a:r>
              <a:rPr lang="en-US" b="1" i="1" dirty="0">
                <a:latin typeface="Arial" pitchFamily="34" charset="0"/>
                <a:cs typeface="Arial" pitchFamily="34" charset="0"/>
              </a:rPr>
              <a:t> </a:t>
            </a:r>
            <a:r>
              <a:rPr lang="en-US" b="1" i="1" dirty="0" err="1">
                <a:latin typeface="Arial" pitchFamily="34" charset="0"/>
                <a:cs typeface="Arial" pitchFamily="34" charset="0"/>
              </a:rPr>
              <a:t>Activia</a:t>
            </a:r>
            <a:r>
              <a:rPr lang="en-US" b="1" i="1" dirty="0">
                <a:latin typeface="Arial" pitchFamily="34" charset="0"/>
                <a:cs typeface="Arial" pitchFamily="34" charset="0"/>
              </a:rPr>
              <a:t> yogurt? </a:t>
            </a:r>
          </a:p>
          <a:p>
            <a:pPr>
              <a:spcBef>
                <a:spcPct val="50000"/>
              </a:spcBef>
            </a:pPr>
            <a:endParaRPr lang="en-US" b="1"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179893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443287" cy="2584450"/>
          </a:xfrm>
          <a:ln/>
        </p:spPr>
      </p:sp>
      <p:sp>
        <p:nvSpPr>
          <p:cNvPr id="7373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B</a:t>
            </a:r>
          </a:p>
          <a:p>
            <a:r>
              <a:rPr lang="en-US" b="1" dirty="0"/>
              <a:t>Feedback: </a:t>
            </a:r>
            <a:r>
              <a:rPr lang="en-US" dirty="0"/>
              <a:t>The discussion of </a:t>
            </a:r>
            <a:r>
              <a:rPr lang="en-IN" sz="1200" kern="1200" baseline="0" dirty="0">
                <a:solidFill>
                  <a:schemeClr val="tx1"/>
                </a:solidFill>
                <a:latin typeface="Arial" charset="0"/>
                <a:ea typeface="+mn-ea"/>
                <a:cs typeface="Arial" charset="0"/>
              </a:rPr>
              <a:t>psychological influences on individual buying behavior explains that need is a basic force that motivates people to take a particular action. However, insistence on using a specific product to satisfy a need turns that need into a want. Thus, in this particular case, the parent’s insistence on using a specific product to bathe his or her baby makes option </a:t>
            </a:r>
            <a:r>
              <a:rPr lang="en-IN" sz="1200" b="0" kern="1200" baseline="0" dirty="0">
                <a:solidFill>
                  <a:schemeClr val="tx1"/>
                </a:solidFill>
                <a:latin typeface="Arial" charset="0"/>
                <a:ea typeface="+mn-ea"/>
                <a:cs typeface="Arial" charset="0"/>
              </a:rPr>
              <a:t>B</a:t>
            </a:r>
            <a:r>
              <a:rPr lang="en-IN" sz="1200" kern="1200" baseline="0" dirty="0">
                <a:solidFill>
                  <a:schemeClr val="tx1"/>
                </a:solidFill>
                <a:latin typeface="Arial" charset="0"/>
                <a:ea typeface="+mn-ea"/>
                <a:cs typeface="Arial" charset="0"/>
              </a:rPr>
              <a:t> the correct choice.</a:t>
            </a:r>
          </a:p>
        </p:txBody>
      </p:sp>
    </p:spTree>
    <p:extLst>
      <p:ext uri="{BB962C8B-B14F-4D97-AF65-F5344CB8AC3E}">
        <p14:creationId xmlns:p14="http://schemas.microsoft.com/office/powerpoint/2010/main" val="503582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57200"/>
            <a:ext cx="3149600" cy="2362200"/>
          </a:xfrm>
        </p:spPr>
      </p:sp>
      <p:sp>
        <p:nvSpPr>
          <p:cNvPr id="3" name="Notes Placeholder 2"/>
          <p:cNvSpPr>
            <a:spLocks noGrp="1"/>
          </p:cNvSpPr>
          <p:nvPr>
            <p:ph type="body" idx="1"/>
          </p:nvPr>
        </p:nvSpPr>
        <p:spPr/>
        <p:txBody>
          <a:bodyPr/>
          <a:lstStyle/>
          <a:p>
            <a:r>
              <a:rPr lang="en-US" b="1" dirty="0"/>
              <a:t>Text Caption:</a:t>
            </a:r>
            <a:r>
              <a:rPr lang="en-US" b="1" baseline="0" dirty="0"/>
              <a:t> </a:t>
            </a:r>
            <a:r>
              <a:rPr lang="en-US" b="0" baseline="0" dirty="0"/>
              <a:t>See below.</a:t>
            </a:r>
          </a:p>
          <a:p>
            <a:endParaRPr lang="en-US" b="0" baseline="0" dirty="0"/>
          </a:p>
          <a:p>
            <a:r>
              <a:rPr lang="en-US" b="1" dirty="0"/>
              <a:t>Summary Overview</a:t>
            </a:r>
          </a:p>
          <a:p>
            <a:r>
              <a:rPr lang="en-US" b="0" dirty="0"/>
              <a:t>Consumers select varying ways to meet their needs sometimes because of differences in </a:t>
            </a:r>
            <a:r>
              <a:rPr lang="en-US" u="sng" dirty="0"/>
              <a:t>perception</a:t>
            </a:r>
            <a:r>
              <a:rPr lang="en-US" b="0" u="sng" dirty="0"/>
              <a:t>—how we gather and interpret information from the world around us</a:t>
            </a:r>
            <a:r>
              <a:rPr lang="en-US" b="0" dirty="0"/>
              <a:t>.</a:t>
            </a:r>
          </a:p>
          <a:p>
            <a:endParaRPr lang="en-US" b="0" dirty="0"/>
          </a:p>
          <a:p>
            <a:r>
              <a:rPr lang="en-US" b="1" dirty="0"/>
              <a:t>Key Issues</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Selective</a:t>
            </a:r>
            <a:r>
              <a:rPr lang="en-US" b="0" baseline="0" dirty="0">
                <a:latin typeface="Arial" pitchFamily="34" charset="0"/>
                <a:cs typeface="Arial" pitchFamily="34" charset="0"/>
                <a:sym typeface="Wingdings" pitchFamily="2" charset="2"/>
              </a:rPr>
              <a:t> processes applied:</a:t>
            </a:r>
          </a:p>
          <a:p>
            <a:pPr marL="171450" indent="-171450">
              <a:buFont typeface="Arial" panose="020B0604020202020204" pitchFamily="34" charset="0"/>
              <a:buChar char="•"/>
            </a:pPr>
            <a:r>
              <a:rPr lang="en-US" u="sng" dirty="0"/>
              <a:t>Selective exposure</a:t>
            </a:r>
            <a:r>
              <a:rPr lang="en-US" sz="1200" b="0" i="0" u="none" strike="noStrike" kern="1200" baseline="0" dirty="0">
                <a:solidFill>
                  <a:schemeClr val="tx1"/>
                </a:solidFill>
                <a:latin typeface="Arial" charset="0"/>
                <a:ea typeface="+mn-ea"/>
                <a:cs typeface="Arial" charset="0"/>
              </a:rPr>
              <a:t>—our eyes and minds seek out and notice only information that interests us.</a:t>
            </a:r>
          </a:p>
          <a:p>
            <a:pPr marL="171450" indent="-171450">
              <a:buFont typeface="Arial" panose="020B0604020202020204" pitchFamily="34" charset="0"/>
              <a:buChar char="•"/>
            </a:pPr>
            <a:r>
              <a:rPr lang="en-US" sz="1200" i="0" u="sng" strike="noStrike" kern="1200" baseline="0" dirty="0">
                <a:solidFill>
                  <a:schemeClr val="tx1"/>
                </a:solidFill>
                <a:latin typeface="Arial" charset="0"/>
                <a:ea typeface="+mn-ea"/>
                <a:cs typeface="Arial" charset="0"/>
              </a:rPr>
              <a:t>Selective perception</a:t>
            </a:r>
            <a:r>
              <a:rPr lang="en-US" sz="1200" b="0" i="0" u="none" strike="noStrike" kern="1200" baseline="0" dirty="0">
                <a:solidFill>
                  <a:schemeClr val="tx1"/>
                </a:solidFill>
                <a:latin typeface="Arial" charset="0"/>
                <a:ea typeface="+mn-ea"/>
                <a:cs typeface="Arial" charset="0"/>
              </a:rPr>
              <a:t>—we screen out or modify ideas, messages, and information that conflict with previously learned attitudes and beliefs.</a:t>
            </a:r>
          </a:p>
          <a:p>
            <a:pPr marL="171450" indent="-171450">
              <a:buFont typeface="Arial" panose="020B0604020202020204" pitchFamily="34" charset="0"/>
              <a:buChar char="•"/>
            </a:pPr>
            <a:r>
              <a:rPr lang="en-US" sz="1200" i="0" u="sng" strike="noStrike" kern="1200" baseline="0" dirty="0">
                <a:solidFill>
                  <a:schemeClr val="tx1"/>
                </a:solidFill>
                <a:latin typeface="Arial" charset="0"/>
                <a:ea typeface="+mn-ea"/>
                <a:cs typeface="Arial" charset="0"/>
              </a:rPr>
              <a:t>Selective retention</a:t>
            </a:r>
            <a:r>
              <a:rPr lang="en-US" sz="1200" b="0" i="0" u="none" strike="noStrike" kern="1200" baseline="0" dirty="0">
                <a:solidFill>
                  <a:schemeClr val="tx1"/>
                </a:solidFill>
                <a:latin typeface="Arial" charset="0"/>
                <a:ea typeface="+mn-ea"/>
                <a:cs typeface="Arial" charset="0"/>
              </a:rPr>
              <a:t>—we remember only what we want to remember.</a:t>
            </a:r>
          </a:p>
          <a:p>
            <a:pPr marL="171450" indent="-171450">
              <a:buFont typeface="Arial" panose="020B0604020202020204" pitchFamily="34" charset="0"/>
              <a:buChar char="•"/>
            </a:pPr>
            <a:endParaRPr lang="en-US" sz="1200" b="0" i="0" u="none" strike="noStrike" kern="1200" baseline="0" dirty="0">
              <a:solidFill>
                <a:schemeClr val="tx1"/>
              </a:solidFill>
              <a:latin typeface="Arial" charset="0"/>
              <a:ea typeface="+mn-ea"/>
              <a:cs typeface="Arial" charset="0"/>
            </a:endParaRPr>
          </a:p>
          <a:p>
            <a:pPr marL="0" indent="0">
              <a:buFont typeface="Arial" panose="020B0604020202020204" pitchFamily="34" charset="0"/>
              <a:buNone/>
            </a:pPr>
            <a:r>
              <a:rPr lang="en-US" b="1"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The </a:t>
            </a:r>
            <a:r>
              <a:rPr lang="en-US" u="sng" dirty="0">
                <a:latin typeface="Arial" pitchFamily="34" charset="0"/>
                <a:cs typeface="Arial" pitchFamily="34" charset="0"/>
                <a:sym typeface="Wingdings" pitchFamily="2" charset="2"/>
              </a:rPr>
              <a:t>Consumer Safety Institute in the Netherlands </a:t>
            </a:r>
            <a:r>
              <a:rPr lang="en-US" b="0" dirty="0">
                <a:latin typeface="Arial" pitchFamily="34" charset="0"/>
                <a:cs typeface="Arial" pitchFamily="34" charset="0"/>
                <a:sym typeface="Wingdings" pitchFamily="2" charset="2"/>
              </a:rPr>
              <a:t>wants to remind parents that children see those cleaning supplies under the sink differently. As consumers approached this outdoor ad, the image changed from the one on the left to the one on the right (and back).</a:t>
            </a:r>
          </a:p>
          <a:p>
            <a:pPr marL="0" indent="0">
              <a:buFont typeface="Arial" panose="020B0604020202020204" pitchFamily="34" charset="0"/>
              <a:buNone/>
            </a:pPr>
            <a:endParaRPr lang="en-US" sz="1200" b="1" i="1" u="none" strike="noStrike" kern="1200" baseline="0" dirty="0">
              <a:solidFill>
                <a:schemeClr val="tx1"/>
              </a:solidFill>
              <a:latin typeface="Arial" charset="0"/>
              <a:ea typeface="+mn-ea"/>
              <a:cs typeface="Arial" charset="0"/>
              <a:sym typeface="Wingdings" pitchFamily="2" charset="2"/>
            </a:endParaRPr>
          </a:p>
          <a:p>
            <a:pPr marL="0" indent="0">
              <a:buFont typeface="Arial" panose="020B0604020202020204" pitchFamily="34" charset="0"/>
              <a:buNone/>
            </a:pPr>
            <a:r>
              <a:rPr lang="en-US" sz="1200" b="1" i="1" u="none" strike="noStrike" kern="1200" baseline="0" dirty="0">
                <a:solidFill>
                  <a:schemeClr val="tx1"/>
                </a:solidFill>
                <a:latin typeface="Arial" charset="0"/>
                <a:ea typeface="+mn-ea"/>
                <a:cs typeface="Arial" charset="0"/>
                <a:sym typeface="Wingdings" pitchFamily="2" charset="2"/>
              </a:rPr>
              <a:t>Discussion Question: Discuss why some people are not affected by some advertising</a:t>
            </a:r>
            <a:r>
              <a:rPr lang="en-US" sz="1200" b="1" i="1" u="none" strike="noStrike" kern="1200" baseline="0" dirty="0">
                <a:solidFill>
                  <a:schemeClr val="tx1"/>
                </a:solidFill>
                <a:latin typeface="Arial" charset="0"/>
                <a:ea typeface="+mn-ea"/>
                <a:cs typeface="Arial" charset="0"/>
              </a:rPr>
              <a:t>—even ads that are offensive.</a:t>
            </a:r>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924750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57200"/>
            <a:ext cx="3276600" cy="2457450"/>
          </a:xfrm>
        </p:spPr>
      </p:sp>
      <p:sp>
        <p:nvSpPr>
          <p:cNvPr id="3" name="Notes Placeholder 2"/>
          <p:cNvSpPr>
            <a:spLocks noGrp="1"/>
          </p:cNvSpPr>
          <p:nvPr>
            <p:ph type="body" idx="1"/>
          </p:nvPr>
        </p:nvSpPr>
        <p:spPr/>
        <p:txBody>
          <a:bodyPr/>
          <a:lstStyle/>
          <a:p>
            <a:r>
              <a:rPr lang="en-US" b="1" dirty="0"/>
              <a:t>Summary Overview</a:t>
            </a:r>
          </a:p>
          <a:p>
            <a:r>
              <a:rPr lang="en-US" sz="1200" i="0" u="sng" strike="noStrike" kern="1200" baseline="0" dirty="0">
                <a:solidFill>
                  <a:schemeClr val="tx1"/>
                </a:solidFill>
                <a:latin typeface="Arial" charset="0"/>
                <a:ea typeface="+mn-ea"/>
                <a:cs typeface="Arial" charset="0"/>
              </a:rPr>
              <a:t>Learning</a:t>
            </a:r>
            <a:r>
              <a:rPr lang="en-US" sz="1200" b="1" i="0" u="none" strike="noStrike" kern="1200" baseline="0" dirty="0">
                <a:solidFill>
                  <a:schemeClr val="tx1"/>
                </a:solidFill>
                <a:latin typeface="Arial" charset="0"/>
                <a:ea typeface="+mn-ea"/>
                <a:cs typeface="Arial" charset="0"/>
              </a:rPr>
              <a:t> </a:t>
            </a:r>
            <a:r>
              <a:rPr lang="en-US" sz="1200" b="0" i="0" u="none" strike="noStrike" kern="1200" baseline="0" dirty="0">
                <a:solidFill>
                  <a:schemeClr val="tx1"/>
                </a:solidFill>
                <a:latin typeface="Arial" charset="0"/>
                <a:ea typeface="+mn-ea"/>
                <a:cs typeface="Arial" charset="0"/>
              </a:rPr>
              <a:t>is a change in a person’s thought processes caused by prior experience. </a:t>
            </a:r>
          </a:p>
          <a:p>
            <a:endParaRPr lang="en-US" sz="1200" b="0" i="0" u="none" strike="noStrike" kern="1200" baseline="0" dirty="0">
              <a:solidFill>
                <a:schemeClr val="tx1"/>
              </a:solidFill>
              <a:latin typeface="Arial" charset="0"/>
              <a:ea typeface="+mn-ea"/>
              <a:cs typeface="Arial" charset="0"/>
            </a:endParaRPr>
          </a:p>
          <a:p>
            <a:r>
              <a:rPr lang="en-US" sz="1200" b="1" i="0" u="none" strike="noStrike" kern="1200" baseline="0" dirty="0">
                <a:solidFill>
                  <a:schemeClr val="tx1"/>
                </a:solidFill>
                <a:latin typeface="Arial" charset="0"/>
                <a:ea typeface="+mn-ea"/>
                <a:cs typeface="Arial" charset="0"/>
              </a:rPr>
              <a:t>Key Issues</a:t>
            </a:r>
          </a:p>
          <a:p>
            <a:r>
              <a:rPr lang="en-US" dirty="0">
                <a:latin typeface="Arial" pitchFamily="34" charset="0"/>
                <a:cs typeface="Arial" pitchFamily="34" charset="0"/>
                <a:sym typeface="Wingdings" pitchFamily="2" charset="2"/>
              </a:rPr>
              <a:t>A</a:t>
            </a:r>
            <a:r>
              <a:rPr lang="en-US" baseline="0" dirty="0">
                <a:latin typeface="Arial" pitchFamily="34" charset="0"/>
                <a:cs typeface="Arial" pitchFamily="34" charset="0"/>
                <a:sym typeface="Wingdings" pitchFamily="2" charset="2"/>
              </a:rPr>
              <a:t> number of steps are described in the learning process.</a:t>
            </a:r>
          </a:p>
          <a:p>
            <a:pPr marL="171450" indent="-171450">
              <a:buFont typeface="Arial" panose="020B0604020202020204" pitchFamily="34" charset="0"/>
              <a:buChar char="•"/>
            </a:pPr>
            <a:r>
              <a:rPr lang="en-US" b="0" baseline="0" dirty="0">
                <a:latin typeface="Arial" pitchFamily="34" charset="0"/>
                <a:cs typeface="Arial" pitchFamily="34" charset="0"/>
                <a:sym typeface="Wingdings" pitchFamily="2" charset="2"/>
              </a:rPr>
              <a:t>As already mentioned, </a:t>
            </a:r>
            <a:r>
              <a:rPr lang="en-US" b="0" u="sng" baseline="0" dirty="0">
                <a:latin typeface="Arial" pitchFamily="34" charset="0"/>
                <a:cs typeface="Arial" pitchFamily="34" charset="0"/>
                <a:sym typeface="Wingdings" pitchFamily="2" charset="2"/>
              </a:rPr>
              <a:t>drive</a:t>
            </a:r>
            <a:r>
              <a:rPr lang="en-US" b="0" baseline="0" dirty="0">
                <a:latin typeface="Arial" pitchFamily="34" charset="0"/>
                <a:cs typeface="Arial" pitchFamily="34" charset="0"/>
                <a:sym typeface="Wingdings" pitchFamily="2" charset="2"/>
              </a:rPr>
              <a:t> is </a:t>
            </a:r>
            <a:r>
              <a:rPr lang="en-US" sz="1200" b="0" i="0" u="none" strike="noStrike" kern="1200" baseline="0" dirty="0">
                <a:solidFill>
                  <a:schemeClr val="tx1"/>
                </a:solidFill>
                <a:latin typeface="Arial" charset="0"/>
                <a:ea typeface="+mn-ea"/>
                <a:cs typeface="Arial" charset="0"/>
              </a:rPr>
              <a:t>a strong stimulus that encourages action.</a:t>
            </a:r>
          </a:p>
          <a:p>
            <a:r>
              <a:rPr lang="en-US" b="0" dirty="0">
                <a:sym typeface="Wingdings"/>
              </a:rPr>
              <a:t> </a:t>
            </a:r>
            <a:r>
              <a:rPr lang="en-US" b="0" dirty="0"/>
              <a:t>Depending on the </a:t>
            </a:r>
            <a:r>
              <a:rPr lang="en-US" u="sng" dirty="0"/>
              <a:t>cues</a:t>
            </a:r>
            <a:r>
              <a:rPr lang="en-US" b="0" dirty="0"/>
              <a:t>—products, signs, ads, and other stimuli in the environment—an individual chooses some specific response.</a:t>
            </a:r>
          </a:p>
          <a:p>
            <a:r>
              <a:rPr lang="en-US" u="none" dirty="0">
                <a:sym typeface="Wingdings"/>
              </a:rPr>
              <a:t> </a:t>
            </a:r>
            <a:r>
              <a:rPr lang="en-US" u="sng" dirty="0"/>
              <a:t>Response</a:t>
            </a:r>
            <a:r>
              <a:rPr lang="en-US" b="0" dirty="0"/>
              <a:t> is an effort to satisfy a drive.</a:t>
            </a:r>
          </a:p>
          <a:p>
            <a:pPr marL="628650" lvl="1" indent="-171450">
              <a:buFont typeface="Arial" panose="020B0604020202020204" pitchFamily="34" charset="0"/>
              <a:buChar char="•"/>
            </a:pPr>
            <a:r>
              <a:rPr lang="en-US" b="0" dirty="0"/>
              <a:t>The response chosen depends on the person’s past experience and the cues.</a:t>
            </a:r>
          </a:p>
          <a:p>
            <a:pPr lvl="0"/>
            <a:r>
              <a:rPr lang="en-US" u="none" dirty="0">
                <a:sym typeface="Wingdings"/>
              </a:rPr>
              <a:t> </a:t>
            </a:r>
            <a:r>
              <a:rPr lang="en-US" u="sng" dirty="0"/>
              <a:t>Reinforcement</a:t>
            </a:r>
            <a:r>
              <a:rPr lang="en-US" b="0" dirty="0"/>
              <a:t> of the learning process occurs when the response is followed by</a:t>
            </a:r>
            <a:r>
              <a:rPr lang="en-US" b="0" baseline="0" dirty="0"/>
              <a:t> </a:t>
            </a:r>
            <a:r>
              <a:rPr lang="en-US" b="0" dirty="0"/>
              <a:t>satisfaction—</a:t>
            </a:r>
            <a:r>
              <a:rPr lang="en-US" sz="1200" b="0" i="0" u="none" strike="noStrike" kern="1200" baseline="0" dirty="0">
                <a:solidFill>
                  <a:schemeClr val="tx1"/>
                </a:solidFill>
                <a:latin typeface="Arial" charset="0"/>
                <a:ea typeface="+mn-ea"/>
                <a:cs typeface="Arial" charset="0"/>
              </a:rPr>
              <a:t>reduction in the drive.</a:t>
            </a:r>
          </a:p>
          <a:p>
            <a:pPr marL="628650" lvl="1" indent="-171450">
              <a:buFont typeface="Arial" panose="020B0604020202020204" pitchFamily="34" charset="0"/>
              <a:buChar char="•"/>
            </a:pPr>
            <a:r>
              <a:rPr lang="en-US" b="0" dirty="0"/>
              <a:t>Repeated reinforcement leads to development of a habit—making the individual’s decision process routine.</a:t>
            </a:r>
          </a:p>
          <a:p>
            <a:pPr marL="171450" lvl="0" indent="-171450">
              <a:buFont typeface="Arial" panose="020B0604020202020204" pitchFamily="34" charset="0"/>
              <a:buChar char="•"/>
            </a:pPr>
            <a:endParaRPr lang="en-US" b="0" dirty="0"/>
          </a:p>
          <a:p>
            <a:pPr marL="0" lvl="0" indent="0">
              <a:buFont typeface="Arial" panose="020B0604020202020204" pitchFamily="34" charset="0"/>
              <a:buNone/>
            </a:pPr>
            <a:r>
              <a:rPr lang="en-US" b="1" i="1" dirty="0"/>
              <a:t>Discussion Question: Discuss</a:t>
            </a:r>
            <a:r>
              <a:rPr lang="en-US" b="1" i="1" baseline="0" dirty="0"/>
              <a:t> how marketing managers of a particular firm have used the learning process to develop a best-selling product.</a:t>
            </a:r>
            <a:endParaRPr lang="en-US" b="1" i="1" dirty="0"/>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532879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spcBef>
                <a:spcPts val="0"/>
              </a:spcBef>
              <a:defRPr/>
            </a:pPr>
            <a:r>
              <a:rPr lang="en-US" b="1" dirty="0"/>
              <a:t>Summary Overview</a:t>
            </a:r>
          </a:p>
          <a:p>
            <a:pPr marL="171435" indent="-171435">
              <a:spcBef>
                <a:spcPts val="0"/>
              </a:spcBef>
              <a:buFont typeface="Wingdings" pitchFamily="2" charset="2"/>
              <a:buChar char="à"/>
              <a:defRPr/>
            </a:pPr>
            <a:r>
              <a:rPr lang="en-US" dirty="0"/>
              <a:t>An </a:t>
            </a:r>
            <a:r>
              <a:rPr lang="en-US" u="sng" dirty="0"/>
              <a:t>attitude</a:t>
            </a:r>
            <a:r>
              <a:rPr lang="en-US" dirty="0"/>
              <a:t> is a person’s point of view about something. Attitudes tend to be learned. They shape information processing in the consumer’s mind. </a:t>
            </a:r>
            <a:r>
              <a:rPr lang="en-US" u="sng" dirty="0"/>
              <a:t>Attitudes also relate to buying</a:t>
            </a:r>
            <a:r>
              <a:rPr lang="en-US" dirty="0"/>
              <a:t> decisions consumers make. Therefore, marketers do a lot of attitude research.</a:t>
            </a:r>
          </a:p>
          <a:p>
            <a:pPr marL="171435" indent="-171435">
              <a:spcBef>
                <a:spcPts val="0"/>
              </a:spcBef>
              <a:buFont typeface="Wingdings" pitchFamily="2" charset="2"/>
              <a:buChar char="à"/>
              <a:defRPr/>
            </a:pPr>
            <a:endParaRPr lang="en-US" dirty="0"/>
          </a:p>
          <a:p>
            <a:pPr>
              <a:spcBef>
                <a:spcPts val="0"/>
              </a:spcBef>
              <a:defRPr/>
            </a:pPr>
            <a:r>
              <a:rPr lang="en-US" b="1" dirty="0"/>
              <a:t>Key Issues</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Beliefs</a:t>
            </a:r>
            <a:r>
              <a:rPr lang="en-US" dirty="0"/>
              <a:t>: opinions people have about something. </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dirty="0"/>
              <a:t>“</a:t>
            </a:r>
            <a:r>
              <a:rPr lang="en-US" u="sng" dirty="0"/>
              <a:t>Green” attitudes and beliefs</a:t>
            </a:r>
            <a:r>
              <a:rPr lang="en-US" dirty="0"/>
              <a:t> change marketing mixes.  </a:t>
            </a:r>
          </a:p>
          <a:p>
            <a:pPr>
              <a:spcBef>
                <a:spcPts val="0"/>
              </a:spcBef>
              <a:defRPr/>
            </a:pPr>
            <a:r>
              <a:rPr lang="en-US" dirty="0"/>
              <a:t>    A growing number of consumers believe that they can have a positive effect on the environment if they buy from companies that can help them make “greener” choices.</a:t>
            </a:r>
          </a:p>
          <a:p>
            <a:pPr>
              <a:spcBef>
                <a:spcPts val="0"/>
              </a:spcBef>
              <a:defRPr/>
            </a:pPr>
            <a:endParaRPr lang="en-US" dirty="0"/>
          </a:p>
          <a:p>
            <a:pPr>
              <a:spcBef>
                <a:spcPts val="0"/>
              </a:spcBef>
              <a:defRPr/>
            </a:pPr>
            <a:r>
              <a:rPr lang="en-US" b="1" i="1" dirty="0"/>
              <a:t>Discussion Question: Think about the following statements: “I like that LED track light fixture. It use less electricity than the compact fluorescent version.” Which statement is the attitude, and which one is the belief?</a:t>
            </a:r>
          </a:p>
          <a:p>
            <a:pPr>
              <a:spcBef>
                <a:spcPts val="0"/>
              </a:spcBef>
              <a:defRPr/>
            </a:pPr>
            <a:endParaRPr lang="en-US" dirty="0"/>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Most marketers work with existing attitudes.</a:t>
            </a:r>
          </a:p>
          <a:p>
            <a:pPr lvl="1">
              <a:spcBef>
                <a:spcPts val="0"/>
              </a:spcBef>
              <a:buFont typeface="Arial" pitchFamily="34" charset="0"/>
              <a:buChar char="•"/>
              <a:defRPr/>
            </a:pPr>
            <a:r>
              <a:rPr lang="en-US" dirty="0"/>
              <a:t> Consumer attitudes tend to be enduring; it’s usually more economical for marketers to work with them than try to change them. </a:t>
            </a:r>
          </a:p>
          <a:p>
            <a:pPr lvl="1">
              <a:spcBef>
                <a:spcPts val="0"/>
              </a:spcBef>
              <a:buFont typeface="Arial" pitchFamily="34" charset="0"/>
              <a:buChar char="•"/>
              <a:defRPr/>
            </a:pPr>
            <a:r>
              <a:rPr lang="en-US" dirty="0"/>
              <a:t> Changing negative attitudes is probably the most difficult job marketers face.</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Ethical issues may arise</a:t>
            </a:r>
            <a:r>
              <a:rPr lang="en-US" dirty="0"/>
              <a:t> if marketers promote inaccurate or false beliefs. </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Expectations</a:t>
            </a:r>
            <a:r>
              <a:rPr lang="en-US" dirty="0"/>
              <a:t>: outcomes or events that a person anticipates. </a:t>
            </a:r>
          </a:p>
          <a:p>
            <a:pPr lvl="1">
              <a:spcBef>
                <a:spcPts val="0"/>
              </a:spcBef>
              <a:buFont typeface="Arial" pitchFamily="34" charset="0"/>
              <a:buChar char="•"/>
              <a:defRPr/>
            </a:pPr>
            <a:r>
              <a:rPr lang="en-US" dirty="0"/>
              <a:t> Understanding and </a:t>
            </a:r>
            <a:r>
              <a:rPr lang="en-US" u="sng" dirty="0"/>
              <a:t>meeting expectations are both important</a:t>
            </a:r>
            <a:r>
              <a:rPr lang="en-US" dirty="0"/>
              <a:t> in order to build long-term relationships with customers.</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u="sng" dirty="0"/>
              <a:t>Building consumer trust builds sales.</a:t>
            </a:r>
          </a:p>
          <a:p>
            <a:pPr lvl="1">
              <a:spcBef>
                <a:spcPts val="0"/>
              </a:spcBef>
              <a:buFont typeface="Arial" pitchFamily="34" charset="0"/>
              <a:buChar char="•"/>
              <a:defRPr/>
            </a:pPr>
            <a:r>
              <a:rPr lang="en-US" dirty="0"/>
              <a:t> Trust is the confidence a person has in the promises or actions of another person, brand, or company. </a:t>
            </a:r>
          </a:p>
          <a:p>
            <a:pPr lvl="1">
              <a:spcBef>
                <a:spcPts val="0"/>
              </a:spcBef>
              <a:buFont typeface="Arial" pitchFamily="34" charset="0"/>
              <a:buChar char="•"/>
              <a:defRPr/>
            </a:pPr>
            <a:r>
              <a:rPr lang="en-US" dirty="0"/>
              <a:t> Trust drives expectations, because when people trust, they expect the other party to fulfill promises or perform capably.</a:t>
            </a:r>
          </a:p>
          <a:p>
            <a:pPr lvl="1">
              <a:spcBef>
                <a:spcPts val="0"/>
              </a:spcBef>
              <a:buFont typeface="Arial" pitchFamily="34" charset="0"/>
              <a:buChar char="•"/>
              <a:defRPr/>
            </a:pPr>
            <a:r>
              <a:rPr lang="en-US" dirty="0"/>
              <a:t> Trust can be very important in some purchase situations.</a:t>
            </a:r>
          </a:p>
        </p:txBody>
      </p:sp>
      <p:sp>
        <p:nvSpPr>
          <p:cNvPr id="72709"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744336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20700" y="549275"/>
            <a:ext cx="3390900" cy="2543175"/>
          </a:xfrm>
          <a:ln/>
        </p:spPr>
      </p:sp>
      <p:sp>
        <p:nvSpPr>
          <p:cNvPr id="23556" name="Rectangle 3"/>
          <p:cNvSpPr>
            <a:spLocks noGrp="1" noChangeArrowheads="1"/>
          </p:cNvSpPr>
          <p:nvPr>
            <p:ph type="body" idx="1"/>
          </p:nvPr>
        </p:nvSpPr>
        <p:spPr/>
        <p:txBody>
          <a:bodyPr/>
          <a:lstStyle/>
          <a:p>
            <a:pPr>
              <a:defRPr/>
            </a:pPr>
            <a:r>
              <a:rPr lang="en-US" b="1" dirty="0">
                <a:solidFill>
                  <a:srgbClr val="000000"/>
                </a:solidFill>
              </a:rPr>
              <a:t>Summary Overview</a:t>
            </a:r>
          </a:p>
          <a:p>
            <a:pPr>
              <a:defRPr/>
            </a:pPr>
            <a:r>
              <a:rPr lang="en-US" dirty="0">
                <a:solidFill>
                  <a:srgbClr val="000000"/>
                </a:solidFill>
              </a:rPr>
              <a:t>Personality and lifestyles are other psychological variables that affect consumer behavior. </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b="1" u="none" dirty="0">
                <a:solidFill>
                  <a:srgbClr val="000000"/>
                </a:solidFill>
              </a:rPr>
              <a:t> </a:t>
            </a:r>
            <a:r>
              <a:rPr lang="en-US" b="1" u="sng" dirty="0">
                <a:solidFill>
                  <a:srgbClr val="000000"/>
                </a:solidFill>
              </a:rPr>
              <a:t>Personality affects how people see things</a:t>
            </a:r>
            <a:r>
              <a:rPr lang="en-US" b="1" dirty="0">
                <a:solidFill>
                  <a:srgbClr val="000000"/>
                </a:solidFill>
              </a:rPr>
              <a:t>. </a:t>
            </a:r>
          </a:p>
          <a:p>
            <a:pPr lvl="1">
              <a:buFont typeface="Arial" pitchFamily="34" charset="0"/>
              <a:buChar char="•"/>
              <a:defRPr/>
            </a:pPr>
            <a:r>
              <a:rPr lang="en-US" dirty="0">
                <a:solidFill>
                  <a:srgbClr val="000000"/>
                </a:solidFill>
              </a:rPr>
              <a:t> Marketers have found it difficult to incorporate personality into the marketing mix.</a:t>
            </a: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Psychographics or lifestyle analysis</a:t>
            </a:r>
            <a:r>
              <a:rPr lang="en-US" b="1" dirty="0">
                <a:solidFill>
                  <a:srgbClr val="000000"/>
                </a:solidFill>
              </a:rPr>
              <a:t>:</a:t>
            </a:r>
          </a:p>
          <a:p>
            <a:pPr lvl="1">
              <a:buFont typeface="Arial" pitchFamily="34" charset="0"/>
              <a:buChar char="•"/>
              <a:defRPr/>
            </a:pPr>
            <a:r>
              <a:rPr lang="en-US" u="sng" dirty="0">
                <a:solidFill>
                  <a:srgbClr val="000000"/>
                </a:solidFill>
              </a:rPr>
              <a:t> Activities</a:t>
            </a:r>
            <a:r>
              <a:rPr lang="en-US" dirty="0">
                <a:solidFill>
                  <a:srgbClr val="000000"/>
                </a:solidFill>
              </a:rPr>
              <a:t>: identify what people do—they are objectively observable.</a:t>
            </a:r>
          </a:p>
          <a:p>
            <a:pPr lvl="1">
              <a:buFont typeface="Arial" pitchFamily="34" charset="0"/>
              <a:buChar char="•"/>
              <a:defRPr/>
            </a:pPr>
            <a:r>
              <a:rPr lang="en-US" u="sng" dirty="0">
                <a:solidFill>
                  <a:srgbClr val="000000"/>
                </a:solidFill>
              </a:rPr>
              <a:t> Interests</a:t>
            </a:r>
            <a:r>
              <a:rPr lang="en-US" dirty="0">
                <a:solidFill>
                  <a:srgbClr val="000000"/>
                </a:solidFill>
              </a:rPr>
              <a:t>: tend to create stronger drives that may pinpoint market opportunities.</a:t>
            </a:r>
          </a:p>
          <a:p>
            <a:pPr lvl="1">
              <a:buFont typeface="Arial" pitchFamily="34" charset="0"/>
              <a:buChar char="•"/>
              <a:defRPr/>
            </a:pPr>
            <a:r>
              <a:rPr lang="en-US" u="sng" dirty="0">
                <a:solidFill>
                  <a:srgbClr val="000000"/>
                </a:solidFill>
              </a:rPr>
              <a:t> Opinions</a:t>
            </a:r>
            <a:r>
              <a:rPr lang="en-US" dirty="0">
                <a:solidFill>
                  <a:srgbClr val="000000"/>
                </a:solidFill>
              </a:rPr>
              <a:t>: are the ways in which people feel about things. </a:t>
            </a:r>
          </a:p>
          <a:p>
            <a:pPr>
              <a:buFont typeface="Arial" pitchFamily="34" charset="0"/>
              <a:buChar char="•"/>
              <a:defRPr/>
            </a:pPr>
            <a:r>
              <a:rPr lang="en-US" dirty="0">
                <a:solidFill>
                  <a:srgbClr val="000000"/>
                </a:solidFill>
              </a:rPr>
              <a:t> By combining opinions with interests and activities, marketers can develop a robust view of certain target market segments.</a:t>
            </a:r>
          </a:p>
          <a:p>
            <a:pPr>
              <a:defRPr/>
            </a:pPr>
            <a:endParaRPr lang="en-US" i="1" dirty="0">
              <a:solidFill>
                <a:srgbClr val="000000"/>
              </a:solidFill>
            </a:endParaRPr>
          </a:p>
          <a:p>
            <a:pPr>
              <a:defRPr/>
            </a:pPr>
            <a:r>
              <a:rPr lang="en-US" b="1" i="1" dirty="0">
                <a:solidFill>
                  <a:srgbClr val="000000"/>
                </a:solidFill>
              </a:rPr>
              <a:t>Discussion Question: It is often said that lifestyle analysis paints a more “human” picture of the target consumer than does a simple demographic description. Why would this be the case? </a:t>
            </a:r>
            <a:endParaRPr lang="en-US" b="1" dirty="0"/>
          </a:p>
        </p:txBody>
      </p:sp>
      <p:sp>
        <p:nvSpPr>
          <p:cNvPr id="73733"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894982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57200"/>
            <a:ext cx="3505200" cy="2628900"/>
          </a:xfrm>
        </p:spPr>
      </p:sp>
      <p:sp>
        <p:nvSpPr>
          <p:cNvPr id="3" name="Notes Placeholder 2"/>
          <p:cNvSpPr>
            <a:spLocks noGrp="1"/>
          </p:cNvSpPr>
          <p:nvPr>
            <p:ph type="body" idx="1"/>
          </p:nvPr>
        </p:nvSpPr>
        <p:spPr>
          <a:xfrm>
            <a:off x="228600" y="3276600"/>
            <a:ext cx="6510337" cy="5659438"/>
          </a:xfrm>
        </p:spPr>
        <p:txBody>
          <a:bodyPr/>
          <a:lstStyle/>
          <a:p>
            <a:r>
              <a:rPr lang="en-US" b="1" dirty="0"/>
              <a:t>Summary Overview</a:t>
            </a:r>
          </a:p>
          <a:p>
            <a:r>
              <a:rPr lang="en-US" u="sng" dirty="0"/>
              <a:t>Psychographics or lifestyle analysis </a:t>
            </a:r>
            <a:r>
              <a:rPr lang="en-US" b="0" dirty="0"/>
              <a:t>is the analysis of a person’s day-to-day pattern of living as expressed in that person’s Activities, Interests, and Opinions—sometimes referred to as AIOs.</a:t>
            </a:r>
          </a:p>
          <a:p>
            <a:endParaRPr lang="en-US" b="0" dirty="0"/>
          </a:p>
          <a:p>
            <a:r>
              <a:rPr lang="en-US" b="1" dirty="0"/>
              <a:t>Key Issues</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Exhibit 5-6 shows some variables for each</a:t>
            </a:r>
            <a:r>
              <a:rPr lang="en-US" b="0" baseline="0" dirty="0">
                <a:latin typeface="Arial" pitchFamily="34" charset="0"/>
                <a:cs typeface="Arial" pitchFamily="34" charset="0"/>
                <a:sym typeface="Wingdings" pitchFamily="2" charset="2"/>
              </a:rPr>
              <a:t> of the AIO dimensions, along with some demographics used to add detail to the lifestyle profile of a target market.</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Understanding the lifestyle of target consumers helps in providing ideas for advertising themes.</a:t>
            </a:r>
          </a:p>
          <a:p>
            <a:endParaRPr lang="en-US" b="0" baseline="0" dirty="0">
              <a:latin typeface="Arial" pitchFamily="34" charset="0"/>
              <a:cs typeface="Arial" pitchFamily="34" charset="0"/>
              <a:sym typeface="Wingdings" pitchFamily="2" charset="2"/>
            </a:endParaRPr>
          </a:p>
          <a:p>
            <a:r>
              <a:rPr lang="en-US" b="1" i="1" baseline="0" dirty="0">
                <a:latin typeface="Arial" pitchFamily="34" charset="0"/>
                <a:cs typeface="Arial" pitchFamily="34" charset="0"/>
                <a:sym typeface="Wingdings" pitchFamily="2" charset="2"/>
              </a:rPr>
              <a:t>Discussion Question: With the help of a scenario, discuss how understanding the lifestyle of target consumers adds to a typical demographic discussion.</a:t>
            </a:r>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422111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457200"/>
            <a:ext cx="3048000" cy="2286000"/>
          </a:xfrm>
        </p:spPr>
      </p:sp>
      <p:sp>
        <p:nvSpPr>
          <p:cNvPr id="3" name="Notes Placeholder 2"/>
          <p:cNvSpPr>
            <a:spLocks noGrp="1"/>
          </p:cNvSpPr>
          <p:nvPr>
            <p:ph type="body" idx="1"/>
          </p:nvPr>
        </p:nvSpPr>
        <p:spPr>
          <a:xfrm>
            <a:off x="192088" y="3127375"/>
            <a:ext cx="6510337" cy="5635625"/>
          </a:xfrm>
        </p:spPr>
        <p:txBody>
          <a:bodyPr/>
          <a:lstStyle/>
          <a:p>
            <a:r>
              <a:rPr lang="en-US" b="1" dirty="0"/>
              <a:t>Summary Overview</a:t>
            </a:r>
          </a:p>
          <a:p>
            <a:r>
              <a:rPr lang="en-US" sz="1200" b="0" i="0" u="none" strike="noStrike" kern="1200" baseline="0" dirty="0">
                <a:solidFill>
                  <a:schemeClr val="tx1"/>
                </a:solidFill>
                <a:latin typeface="Arial" charset="0"/>
                <a:ea typeface="+mn-ea"/>
                <a:cs typeface="Arial" charset="0"/>
              </a:rPr>
              <a:t>A consumer’s family, social class, and reference groups influences the consumer decision process.</a:t>
            </a:r>
          </a:p>
          <a:p>
            <a:endParaRPr lang="en-US" sz="1200" b="0" i="0" u="none" strike="noStrike" kern="1200" baseline="0" dirty="0">
              <a:solidFill>
                <a:schemeClr val="tx1"/>
              </a:solidFill>
              <a:latin typeface="Arial" charset="0"/>
              <a:ea typeface="+mn-ea"/>
              <a:cs typeface="Arial" charset="0"/>
            </a:endParaRPr>
          </a:p>
          <a:p>
            <a:r>
              <a:rPr lang="en-US" sz="1200" b="1" i="0" u="none" strike="noStrike" kern="1200" baseline="0" dirty="0">
                <a:solidFill>
                  <a:schemeClr val="tx1"/>
                </a:solidFill>
                <a:latin typeface="Arial" charset="0"/>
                <a:ea typeface="+mn-ea"/>
                <a:cs typeface="Arial" charset="0"/>
              </a:rPr>
              <a:t>Key Issues</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Relationships with other family members influence many aspects of consumer behavior. </a:t>
            </a:r>
          </a:p>
          <a:p>
            <a:pPr marL="171450" indent="-171450">
              <a:buFont typeface="Arial" panose="020B0604020202020204" pitchFamily="34" charset="0"/>
              <a:buChar char="•"/>
            </a:pPr>
            <a:r>
              <a:rPr lang="en-US" b="0" dirty="0"/>
              <a:t>Marital status, age, and the age of</a:t>
            </a:r>
            <a:r>
              <a:rPr lang="en-US" b="0" baseline="0" dirty="0"/>
              <a:t> </a:t>
            </a:r>
            <a:r>
              <a:rPr lang="en-US" b="0" dirty="0"/>
              <a:t>any children in the family have an especially important effect on how people spend</a:t>
            </a:r>
            <a:r>
              <a:rPr lang="en-US" b="0" baseline="0" dirty="0"/>
              <a:t> </a:t>
            </a:r>
            <a:r>
              <a:rPr lang="en-US" b="0" dirty="0"/>
              <a:t>their income.</a:t>
            </a:r>
          </a:p>
          <a:p>
            <a:pPr marL="0" indent="0">
              <a:buFont typeface="Arial" panose="020B0604020202020204" pitchFamily="34" charset="0"/>
              <a:buNone/>
            </a:pPr>
            <a:r>
              <a:rPr lang="en-US" u="none" dirty="0">
                <a:latin typeface="Arial" pitchFamily="34" charset="0"/>
                <a:cs typeface="Arial" pitchFamily="34" charset="0"/>
                <a:sym typeface="Wingdings" pitchFamily="2" charset="2"/>
              </a:rPr>
              <a:t></a:t>
            </a:r>
            <a:r>
              <a:rPr lang="en-US" u="sng" dirty="0">
                <a:latin typeface="Arial" pitchFamily="34" charset="0"/>
                <a:cs typeface="Arial" pitchFamily="34" charset="0"/>
                <a:sym typeface="Wingdings" pitchFamily="2" charset="2"/>
              </a:rPr>
              <a:t>Singles and young couples are more</a:t>
            </a:r>
            <a:r>
              <a:rPr lang="en-US" u="sng" baseline="0" dirty="0">
                <a:latin typeface="Arial" pitchFamily="34" charset="0"/>
                <a:cs typeface="Arial" pitchFamily="34" charset="0"/>
                <a:sym typeface="Wingdings" pitchFamily="2" charset="2"/>
              </a:rPr>
              <a:t> willing to try new products and brands.</a:t>
            </a:r>
          </a:p>
          <a:p>
            <a:pPr marL="171450" indent="-171450">
              <a:buFont typeface="Arial" panose="020B0604020202020204" pitchFamily="34" charset="0"/>
              <a:buChar char="•"/>
            </a:pPr>
            <a:r>
              <a:rPr lang="en-US" b="0" dirty="0"/>
              <a:t>Younger families are still accumulating durable goods, such as automobiles and home furnishings. To meet expenses, people in this age group often make more purchases on credit, and they save less of their income.</a:t>
            </a:r>
          </a:p>
          <a:p>
            <a:r>
              <a:rPr lang="en-US" dirty="0">
                <a:latin typeface="Arial" pitchFamily="34" charset="0"/>
                <a:cs typeface="Arial" pitchFamily="34" charset="0"/>
                <a:sym typeface="Wingdings" pitchFamily="2" charset="2"/>
              </a:rPr>
              <a:t></a:t>
            </a:r>
            <a:r>
              <a:rPr lang="en-US" sz="1200" b="0" i="0" u="none" strike="noStrike" kern="1200" baseline="0" dirty="0">
                <a:solidFill>
                  <a:schemeClr val="tx1"/>
                </a:solidFill>
                <a:latin typeface="Arial" charset="0"/>
                <a:ea typeface="+mn-ea"/>
                <a:cs typeface="Arial" charset="0"/>
              </a:rPr>
              <a:t>With more people choosing to remain single and others getting divorced, more Americans and Europeans now live alone. This trend opens new markets for firms. Example: </a:t>
            </a:r>
            <a:r>
              <a:rPr lang="en-US" sz="1200" b="0" i="0" u="sng" strike="noStrike" kern="1200" baseline="0" dirty="0">
                <a:solidFill>
                  <a:schemeClr val="tx1"/>
                </a:solidFill>
                <a:latin typeface="Arial" charset="0"/>
                <a:ea typeface="+mn-ea"/>
                <a:cs typeface="Arial" charset="0"/>
              </a:rPr>
              <a:t>IKEA has seen significant growth in product lines designed for small-space living.</a:t>
            </a:r>
          </a:p>
          <a:p>
            <a:r>
              <a:rPr lang="en-US" dirty="0">
                <a:latin typeface="Arial" pitchFamily="34" charset="0"/>
                <a:cs typeface="Arial" pitchFamily="34" charset="0"/>
                <a:sym typeface="Wingdings" pitchFamily="2" charset="2"/>
              </a:rPr>
              <a:t></a:t>
            </a:r>
            <a:r>
              <a:rPr lang="en-US" sz="1200" b="0" i="0" u="none" strike="noStrike" kern="1200" baseline="0" dirty="0">
                <a:solidFill>
                  <a:schemeClr val="tx1"/>
                </a:solidFill>
                <a:latin typeface="Arial" charset="0"/>
                <a:ea typeface="+mn-ea"/>
                <a:cs typeface="Arial" charset="0"/>
              </a:rPr>
              <a:t>Once children become teenagers, further shifts in spending occur. American teens currently spend almost $200 billion a year. They are a target for many firms.</a:t>
            </a:r>
          </a:p>
          <a:p>
            <a:r>
              <a:rPr lang="en-US" dirty="0">
                <a:latin typeface="Arial" pitchFamily="34" charset="0"/>
                <a:cs typeface="Arial" pitchFamily="34" charset="0"/>
                <a:sym typeface="Wingdings" pitchFamily="2" charset="2"/>
              </a:rPr>
              <a:t></a:t>
            </a:r>
            <a:r>
              <a:rPr lang="en-US" u="sng" dirty="0">
                <a:latin typeface="Arial" pitchFamily="34" charset="0"/>
                <a:cs typeface="Arial" pitchFamily="34" charset="0"/>
                <a:sym typeface="Wingdings" pitchFamily="2" charset="2"/>
              </a:rPr>
              <a:t>Empty nesters </a:t>
            </a:r>
            <a:r>
              <a:rPr lang="en-US" b="0" u="sng" dirty="0">
                <a:latin typeface="Arial" pitchFamily="34" charset="0"/>
                <a:cs typeface="Arial" pitchFamily="34" charset="0"/>
                <a:sym typeface="Wingdings" pitchFamily="2" charset="2"/>
              </a:rPr>
              <a:t>are people whose children are grown and who are now able to spend their money in other ways</a:t>
            </a:r>
            <a:r>
              <a:rPr lang="en-US" b="0" dirty="0">
                <a:latin typeface="Arial" pitchFamily="34" charset="0"/>
                <a:cs typeface="Arial" pitchFamily="34" charset="0"/>
                <a:sym typeface="Wingdings" pitchFamily="2" charset="2"/>
              </a:rPr>
              <a:t>. </a:t>
            </a:r>
            <a:r>
              <a:rPr lang="en-US" sz="1200" b="0" i="0" u="none" strike="noStrike" kern="1200" baseline="0" dirty="0">
                <a:solidFill>
                  <a:schemeClr val="tx1"/>
                </a:solidFill>
                <a:latin typeface="Arial" charset="0"/>
                <a:ea typeface="+mn-ea"/>
                <a:cs typeface="Arial" charset="0"/>
              </a:rPr>
              <a:t>They spend more on travel and other things they couldn’t afford earlier in life.</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With sex-role stereotypes changed, and with night and weekend shopping more popular, men and older children take more responsibility for shopping and decision making.</a:t>
            </a:r>
          </a:p>
          <a:p>
            <a:pPr marL="171450" indent="-171450">
              <a:buFont typeface="Arial" panose="020B0604020202020204" pitchFamily="34" charset="0"/>
              <a:buChar char="•"/>
            </a:pPr>
            <a:r>
              <a:rPr lang="en-US" u="sng" dirty="0"/>
              <a:t>Buying responsibility and influence vary greatly depending on the product and the family.</a:t>
            </a:r>
          </a:p>
          <a:p>
            <a:endParaRPr lang="en-US" u="sng" dirty="0"/>
          </a:p>
          <a:p>
            <a:pPr marL="0" indent="0">
              <a:buFont typeface="Arial" panose="020B0604020202020204" pitchFamily="34" charset="0"/>
              <a:buNone/>
            </a:pPr>
            <a:r>
              <a:rPr lang="en-US" b="1" i="1" dirty="0"/>
              <a:t>Discussion</a:t>
            </a:r>
            <a:r>
              <a:rPr lang="en-US" b="1" i="1" baseline="0" dirty="0"/>
              <a:t> Question: Give examples for each of the social influences that affect buying decisions.</a:t>
            </a:r>
            <a:endParaRPr lang="en-US" b="1" i="1" dirty="0"/>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057922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0963" indent="-280963"/>
            <a:r>
              <a:rPr lang="en-US" b="1" dirty="0">
                <a:latin typeface="Arial" pitchFamily="34" charset="0"/>
                <a:cs typeface="Arial" pitchFamily="34" charset="0"/>
              </a:rPr>
              <a:t>Summary Overview</a:t>
            </a:r>
            <a:endParaRPr lang="en-US" dirty="0">
              <a:latin typeface="Arial" pitchFamily="34" charset="0"/>
              <a:cs typeface="Arial" pitchFamily="34" charset="0"/>
            </a:endParaRPr>
          </a:p>
          <a:p>
            <a:pPr marL="280963" indent="-280963">
              <a:buFontTx/>
              <a:buChar char="•"/>
            </a:pPr>
            <a:r>
              <a:rPr lang="en-US" dirty="0">
                <a:latin typeface="Arial" pitchFamily="34" charset="0"/>
                <a:cs typeface="Arial" pitchFamily="34" charset="0"/>
              </a:rPr>
              <a:t>Relationships with other family members influence many aspects of consumer behavior.</a:t>
            </a:r>
          </a:p>
          <a:p>
            <a:pPr marL="280963" indent="-280963">
              <a:buFontTx/>
              <a:buChar char="•"/>
            </a:pPr>
            <a:r>
              <a:rPr lang="en-US" dirty="0">
                <a:latin typeface="Arial" pitchFamily="34" charset="0"/>
                <a:cs typeface="Arial" pitchFamily="34" charset="0"/>
              </a:rPr>
              <a:t>The exhibit shows a summary of stages in the family life cycle.</a:t>
            </a:r>
          </a:p>
          <a:p>
            <a:pPr marL="280963" indent="-280963">
              <a:buFontTx/>
              <a:buChar char="•"/>
            </a:pPr>
            <a:endParaRPr lang="en-US" dirty="0">
              <a:latin typeface="Arial" pitchFamily="34" charset="0"/>
              <a:cs typeface="Arial" pitchFamily="34" charset="0"/>
            </a:endParaRPr>
          </a:p>
          <a:p>
            <a:pPr marL="280963" indent="-280963"/>
            <a:r>
              <a:rPr lang="en-US" b="1" dirty="0">
                <a:latin typeface="Arial" pitchFamily="34" charset="0"/>
                <a:cs typeface="Arial" pitchFamily="34" charset="0"/>
              </a:rPr>
              <a:t>Key Issues</a:t>
            </a:r>
            <a:endParaRPr lang="en-US" dirty="0">
              <a:latin typeface="LisboaPro-Regular"/>
              <a:cs typeface="Arial" pitchFamily="34" charset="0"/>
            </a:endParaRPr>
          </a:p>
          <a:p>
            <a:r>
              <a:rPr lang="en-US" dirty="0">
                <a:latin typeface="LisboaPro-Regular"/>
                <a:cs typeface="Arial" pitchFamily="34" charset="0"/>
              </a:rPr>
              <a:t>The traditional family life</a:t>
            </a:r>
            <a:r>
              <a:rPr lang="en-US" baseline="0" dirty="0">
                <a:latin typeface="LisboaPro-Regular"/>
                <a:cs typeface="Arial" pitchFamily="34" charset="0"/>
              </a:rPr>
              <a:t> cycle flow from young and single, to getting married, and adding children who grow up and later leave home.  </a:t>
            </a:r>
          </a:p>
          <a:p>
            <a:pPr marL="171435" indent="-171435">
              <a:buFont typeface="Wingdings"/>
              <a:buChar char="à"/>
            </a:pPr>
            <a:r>
              <a:rPr lang="en-US" baseline="0" dirty="0">
                <a:latin typeface="LisboaPro-Regular"/>
                <a:cs typeface="Arial" pitchFamily="34" charset="0"/>
                <a:sym typeface="Wingdings" pitchFamily="2" charset="2"/>
              </a:rPr>
              <a:t>Increasingly, many Americans are choosing not to have children.  </a:t>
            </a:r>
          </a:p>
          <a:p>
            <a:pPr marL="171435" indent="-171435">
              <a:buFont typeface="Wingdings"/>
              <a:buChar char="à"/>
            </a:pPr>
            <a:r>
              <a:rPr lang="en-US" baseline="0" dirty="0">
                <a:latin typeface="LisboaPro-Regular"/>
                <a:cs typeface="Arial" pitchFamily="34" charset="0"/>
                <a:sym typeface="Wingdings" pitchFamily="2" charset="2"/>
              </a:rPr>
              <a:t>Another growing family life cycle pattern involves divorce.</a:t>
            </a:r>
            <a:endParaRPr lang="en-US" dirty="0">
              <a:latin typeface="LisboaPro-Regular"/>
              <a:cs typeface="Arial" pitchFamily="34" charset="0"/>
            </a:endParaRPr>
          </a:p>
        </p:txBody>
      </p:sp>
      <p:sp>
        <p:nvSpPr>
          <p:cNvPr id="75781" name="Text Box 25"/>
          <p:cNvSpPr txBox="1">
            <a:spLocks noChangeArrowheads="1"/>
          </p:cNvSpPr>
          <p:nvPr/>
        </p:nvSpPr>
        <p:spPr bwMode="auto">
          <a:xfrm>
            <a:off x="4389438" y="400051"/>
            <a:ext cx="2438400" cy="1367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sym typeface="Wingdings" pitchFamily="2" charset="2"/>
              </a:rPr>
              <a:t> </a:t>
            </a:r>
            <a:r>
              <a:rPr lang="en-US" sz="15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9375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466725" y="523875"/>
            <a:ext cx="3060700" cy="2297113"/>
          </a:xfrm>
          <a:ln/>
        </p:spPr>
      </p:sp>
      <p:sp>
        <p:nvSpPr>
          <p:cNvPr id="76803" name="Rectangle 3"/>
          <p:cNvSpPr>
            <a:spLocks noGrp="1" noChangeArrowheads="1"/>
          </p:cNvSpPr>
          <p:nvPr>
            <p:ph type="body" idx="1"/>
          </p:nvPr>
        </p:nvSpPr>
        <p:spPr>
          <a:xfrm>
            <a:off x="179389" y="2978151"/>
            <a:ext cx="6099175" cy="538956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50000"/>
              </a:spcBef>
            </a:pPr>
            <a:r>
              <a:rPr lang="en-US" dirty="0">
                <a:latin typeface="Arial" pitchFamily="34" charset="0"/>
                <a:cs typeface="Times New Roman" pitchFamily="18" charset="0"/>
              </a:rPr>
              <a:t>The McDonald’s ad compares the complicated and changing elements of life to the simple meal solution of cheese, hamburger, and bun.  </a:t>
            </a:r>
          </a:p>
          <a:p>
            <a:pPr>
              <a:spcBef>
                <a:spcPct val="50000"/>
              </a:spcBef>
            </a:pPr>
            <a:r>
              <a:rPr lang="en-US" dirty="0">
                <a:latin typeface="Arial" pitchFamily="34" charset="0"/>
                <a:cs typeface="Times New Roman" pitchFamily="18" charset="0"/>
              </a:rPr>
              <a:t> </a:t>
            </a:r>
            <a:endParaRPr lang="en-US"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873298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7373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u="sng" dirty="0"/>
              <a:t>Checking Your Knowledge</a:t>
            </a:r>
          </a:p>
          <a:p>
            <a:r>
              <a:rPr lang="en-US" b="1" dirty="0"/>
              <a:t>Answer: D</a:t>
            </a:r>
          </a:p>
          <a:p>
            <a:r>
              <a:rPr lang="en-US" b="1" dirty="0"/>
              <a:t>Feedback</a:t>
            </a:r>
            <a:r>
              <a:rPr lang="en-US" dirty="0"/>
              <a:t>: The discussion of </a:t>
            </a:r>
            <a:r>
              <a:rPr lang="en-IN" sz="1200" kern="1200" baseline="0" dirty="0">
                <a:solidFill>
                  <a:schemeClr val="tx1"/>
                </a:solidFill>
                <a:latin typeface="Arial" charset="0"/>
                <a:ea typeface="+mn-ea"/>
                <a:cs typeface="Arial" charset="0"/>
              </a:rPr>
              <a:t>social influences on individual buying </a:t>
            </a:r>
            <a:r>
              <a:rPr lang="en-US" sz="1200" kern="1200" baseline="0" noProof="0" dirty="0">
                <a:solidFill>
                  <a:schemeClr val="tx1"/>
                </a:solidFill>
                <a:latin typeface="Arial" charset="0"/>
                <a:ea typeface="+mn-ea"/>
                <a:cs typeface="Arial" charset="0"/>
              </a:rPr>
              <a:t>behavior</a:t>
            </a:r>
            <a:r>
              <a:rPr lang="en-IN" sz="1200" kern="1200" baseline="0" dirty="0">
                <a:solidFill>
                  <a:schemeClr val="tx1"/>
                </a:solidFill>
                <a:latin typeface="Arial" charset="0"/>
                <a:ea typeface="+mn-ea"/>
                <a:cs typeface="Arial" charset="0"/>
              </a:rPr>
              <a:t> explains that </a:t>
            </a:r>
            <a:r>
              <a:rPr lang="en-US" sz="1200" kern="1200" baseline="0" dirty="0">
                <a:solidFill>
                  <a:schemeClr val="tx1"/>
                </a:solidFill>
                <a:latin typeface="Arial" charset="0"/>
                <a:ea typeface="+mn-ea"/>
                <a:cs typeface="Arial" charset="0"/>
              </a:rPr>
              <a:t>people whose children </a:t>
            </a:r>
            <a:r>
              <a:rPr lang="en-IN" sz="1200" kern="1200" baseline="0" dirty="0">
                <a:solidFill>
                  <a:schemeClr val="tx1"/>
                </a:solidFill>
                <a:latin typeface="Arial" charset="0"/>
                <a:ea typeface="+mn-ea"/>
                <a:cs typeface="Arial" charset="0"/>
              </a:rPr>
              <a:t>are grown or are not dependent on them (empty nesters) have more disposable income. This tends to be a high-income period, especially for white-collar workers. Empty nesters are an attractive market for many items. Often they spend more on travel and other things they couldn’t afford earlier in life. This makes option </a:t>
            </a:r>
            <a:r>
              <a:rPr lang="en-IN" sz="1200" b="0" kern="1200" baseline="0" dirty="0">
                <a:solidFill>
                  <a:schemeClr val="tx1"/>
                </a:solidFill>
                <a:latin typeface="Arial" charset="0"/>
                <a:ea typeface="+mn-ea"/>
                <a:cs typeface="Arial" charset="0"/>
              </a:rPr>
              <a:t>D</a:t>
            </a:r>
            <a:r>
              <a:rPr lang="en-IN" sz="1200" kern="1200" baseline="0" dirty="0">
                <a:solidFill>
                  <a:schemeClr val="tx1"/>
                </a:solidFill>
                <a:latin typeface="Arial" charset="0"/>
                <a:ea typeface="+mn-ea"/>
                <a:cs typeface="Arial" charset="0"/>
              </a:rPr>
              <a:t> the most suitable target market for the travel company</a:t>
            </a:r>
            <a:endParaRPr lang="en-US" dirty="0"/>
          </a:p>
          <a:p>
            <a:endParaRPr lang="en-US" dirty="0"/>
          </a:p>
        </p:txBody>
      </p:sp>
    </p:spTree>
    <p:extLst>
      <p:ext uri="{BB962C8B-B14F-4D97-AF65-F5344CB8AC3E}">
        <p14:creationId xmlns:p14="http://schemas.microsoft.com/office/powerpoint/2010/main" val="1231810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t>Summary Overview</a:t>
            </a:r>
            <a:endParaRPr lang="en-US" b="1" dirty="0">
              <a:solidFill>
                <a:srgbClr val="000000"/>
              </a:solidFill>
            </a:endParaRPr>
          </a:p>
          <a:p>
            <a:pPr>
              <a:defRPr/>
            </a:pPr>
            <a:r>
              <a:rPr lang="en-US" dirty="0">
                <a:solidFill>
                  <a:srgbClr val="000000"/>
                </a:solidFill>
              </a:rPr>
              <a:t>Perceived and actual social standing have powerful influences on consumers. It is important to remember when considering these influences that the person chosen or appointed to fill each social influence role is largely determined by the social class to which the consumer belongs.</a:t>
            </a:r>
          </a:p>
          <a:p>
            <a:pPr>
              <a:defRPr/>
            </a:pPr>
            <a:endParaRPr lang="en-US" dirty="0">
              <a:solidFill>
                <a:srgbClr val="000000"/>
              </a:solidFill>
            </a:endParaRPr>
          </a:p>
          <a:p>
            <a:pPr>
              <a:defRPr/>
            </a:pPr>
            <a:r>
              <a:rPr lang="en-US" b="1" dirty="0">
                <a:solidFill>
                  <a:srgbClr val="000000"/>
                </a:solidFill>
              </a:rPr>
              <a:t>Key Issues</a:t>
            </a:r>
          </a:p>
          <a:p>
            <a:pPr>
              <a:defRPr/>
            </a:pPr>
            <a:r>
              <a:rPr lang="en-US" b="1" dirty="0">
                <a:solidFill>
                  <a:srgbClr val="000000"/>
                </a:solidFill>
              </a:rPr>
              <a:t>Social Influences</a:t>
            </a:r>
          </a:p>
          <a:p>
            <a:pPr>
              <a:buFont typeface="Arial" pitchFamily="34" charset="0"/>
              <a:buChar char="•"/>
              <a:defRPr/>
            </a:pPr>
            <a:r>
              <a:rPr lang="en-US" u="sng" dirty="0">
                <a:solidFill>
                  <a:srgbClr val="000000"/>
                </a:solidFill>
              </a:rPr>
              <a:t> Social class</a:t>
            </a:r>
            <a:r>
              <a:rPr lang="en-US" dirty="0">
                <a:solidFill>
                  <a:srgbClr val="000000"/>
                </a:solidFill>
              </a:rPr>
              <a:t>: a group of people who have approximately equal social position as viewed by others in the society. </a:t>
            </a:r>
          </a:p>
          <a:p>
            <a:pPr>
              <a:buFont typeface="Arial" pitchFamily="34" charset="0"/>
              <a:buChar char="•"/>
              <a:defRPr/>
            </a:pPr>
            <a:r>
              <a:rPr lang="en-US" u="none" dirty="0">
                <a:solidFill>
                  <a:srgbClr val="000000"/>
                </a:solidFill>
              </a:rPr>
              <a:t> </a:t>
            </a:r>
            <a:r>
              <a:rPr lang="en-US" u="sng" dirty="0">
                <a:solidFill>
                  <a:srgbClr val="000000"/>
                </a:solidFill>
              </a:rPr>
              <a:t>What do these classes mean</a:t>
            </a:r>
            <a:r>
              <a:rPr lang="en-US" dirty="0">
                <a:solidFill>
                  <a:srgbClr val="000000"/>
                </a:solidFill>
              </a:rPr>
              <a:t>?</a:t>
            </a:r>
          </a:p>
          <a:p>
            <a:pPr lvl="1">
              <a:buFont typeface="Arial" pitchFamily="34" charset="0"/>
              <a:buNone/>
              <a:defRPr/>
            </a:pPr>
            <a:r>
              <a:rPr lang="en-US" dirty="0">
                <a:solidFill>
                  <a:srgbClr val="000000"/>
                </a:solidFill>
                <a:sym typeface="Wingdings" pitchFamily="2" charset="2"/>
              </a:rPr>
              <a:t> I</a:t>
            </a:r>
            <a:r>
              <a:rPr lang="en-US" dirty="0">
                <a:solidFill>
                  <a:srgbClr val="000000"/>
                </a:solidFill>
              </a:rPr>
              <a:t>n the United</a:t>
            </a:r>
            <a:r>
              <a:rPr lang="en-US" baseline="0" dirty="0">
                <a:solidFill>
                  <a:srgbClr val="000000"/>
                </a:solidFill>
              </a:rPr>
              <a:t> States</a:t>
            </a:r>
            <a:r>
              <a:rPr lang="en-US" dirty="0">
                <a:solidFill>
                  <a:srgbClr val="000000"/>
                </a:solidFill>
              </a:rPr>
              <a:t>,</a:t>
            </a:r>
            <a:r>
              <a:rPr lang="en-US" u="sng" dirty="0">
                <a:solidFill>
                  <a:srgbClr val="000000"/>
                </a:solidFill>
              </a:rPr>
              <a:t> income </a:t>
            </a:r>
            <a:r>
              <a:rPr lang="en-US" dirty="0">
                <a:solidFill>
                  <a:srgbClr val="000000"/>
                </a:solidFill>
              </a:rPr>
              <a:t>is not the main determinant of social class. </a:t>
            </a:r>
          </a:p>
          <a:p>
            <a:pPr lvl="1">
              <a:buFont typeface="Arial" pitchFamily="34" charset="0"/>
              <a:buChar char="•"/>
              <a:defRPr/>
            </a:pPr>
            <a:r>
              <a:rPr lang="en-US" dirty="0">
                <a:solidFill>
                  <a:srgbClr val="000000"/>
                </a:solidFill>
              </a:rPr>
              <a:t> People with similar incomes can be in different social classes because of their occupation, education, and type or location of housing.</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How might differences in social classes translate into (a) differences in buying behavior and (b) different marketing mix tactics? </a:t>
            </a:r>
          </a:p>
        </p:txBody>
      </p:sp>
    </p:spTree>
    <p:extLst>
      <p:ext uri="{BB962C8B-B14F-4D97-AF65-F5344CB8AC3E}">
        <p14:creationId xmlns:p14="http://schemas.microsoft.com/office/powerpoint/2010/main" val="626032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t>Summary Overview</a:t>
            </a:r>
          </a:p>
          <a:p>
            <a:pPr>
              <a:defRPr/>
            </a:pPr>
            <a:r>
              <a:rPr lang="en-US" dirty="0"/>
              <a:t>There are other key social influences on buying behavior.</a:t>
            </a:r>
          </a:p>
          <a:p>
            <a:pPr>
              <a:defRPr/>
            </a:pPr>
            <a:endParaRPr lang="en-US" dirty="0"/>
          </a:p>
          <a:p>
            <a:pPr>
              <a:defRPr/>
            </a:pPr>
            <a:r>
              <a:rPr lang="en-US" b="1" dirty="0"/>
              <a:t>Key Issues</a:t>
            </a:r>
          </a:p>
          <a:p>
            <a:pPr>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Reference group</a:t>
            </a:r>
            <a:r>
              <a:rPr lang="en-US" b="1" dirty="0">
                <a:solidFill>
                  <a:srgbClr val="000000"/>
                </a:solidFill>
              </a:rPr>
              <a:t>: </a:t>
            </a:r>
            <a:r>
              <a:rPr lang="en-US" b="0" dirty="0">
                <a:solidFill>
                  <a:srgbClr val="000000"/>
                </a:solidFill>
              </a:rPr>
              <a:t>the people to whom an individual looks when forming attitudes about a particular topic. </a:t>
            </a:r>
          </a:p>
          <a:p>
            <a:pPr>
              <a:defRPr/>
            </a:pPr>
            <a:endParaRPr lang="en-US" b="1" i="1" dirty="0">
              <a:solidFill>
                <a:srgbClr val="000000"/>
              </a:solidFill>
            </a:endParaRPr>
          </a:p>
          <a:p>
            <a:pPr>
              <a:defRPr/>
            </a:pPr>
            <a:r>
              <a:rPr lang="en-US" b="1" i="1" dirty="0">
                <a:solidFill>
                  <a:srgbClr val="000000"/>
                </a:solidFill>
              </a:rPr>
              <a:t>Discussion Question: Can you provide some examples of reference groups to which you belong now or wish to belong in the future?</a:t>
            </a:r>
          </a:p>
          <a:p>
            <a:pPr>
              <a:defRPr/>
            </a:pPr>
            <a:endParaRPr lang="en-US" b="1" i="1" dirty="0">
              <a:solidFill>
                <a:srgbClr val="000000"/>
              </a:solidFill>
            </a:endParaRPr>
          </a:p>
          <a:p>
            <a:pPr>
              <a:buFont typeface="Arial" pitchFamily="34" charset="0"/>
              <a:buNone/>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rPr>
              <a:t>Opinion leaders</a:t>
            </a:r>
            <a:r>
              <a:rPr lang="en-US" b="1" dirty="0">
                <a:solidFill>
                  <a:srgbClr val="000000"/>
                </a:solidFill>
              </a:rPr>
              <a:t>: people who influence others. </a:t>
            </a:r>
          </a:p>
          <a:p>
            <a:pPr lvl="1">
              <a:buFont typeface="Arial" pitchFamily="34" charset="0"/>
              <a:buChar char="•"/>
              <a:defRPr/>
            </a:pPr>
            <a:r>
              <a:rPr lang="en-US" dirty="0">
                <a:solidFill>
                  <a:srgbClr val="000000"/>
                </a:solidFill>
              </a:rPr>
              <a:t> Their influence matters because of some characteristic they have. </a:t>
            </a:r>
          </a:p>
          <a:p>
            <a:pPr lvl="1">
              <a:buFont typeface="Arial" pitchFamily="34" charset="0"/>
              <a:buChar char="•"/>
              <a:defRPr/>
            </a:pPr>
            <a:r>
              <a:rPr lang="en-US" dirty="0">
                <a:solidFill>
                  <a:srgbClr val="000000"/>
                </a:solidFill>
              </a:rPr>
              <a:t> Can provide important word-of-mouth advertising, if marketers </a:t>
            </a:r>
            <a:r>
              <a:rPr lang="en-US" u="sng" dirty="0">
                <a:solidFill>
                  <a:srgbClr val="000000"/>
                </a:solidFill>
              </a:rPr>
              <a:t>reach the opinion leaders who are buyers</a:t>
            </a:r>
            <a:r>
              <a:rPr lang="en-US" dirty="0">
                <a:solidFill>
                  <a:srgbClr val="000000"/>
                </a:solidFill>
              </a:rPr>
              <a:t>. </a:t>
            </a:r>
          </a:p>
          <a:p>
            <a:pPr lvl="1">
              <a:buFont typeface="Arial" pitchFamily="34" charset="0"/>
              <a:buChar char="•"/>
              <a:defRPr/>
            </a:pPr>
            <a:r>
              <a:rPr lang="en-US" dirty="0">
                <a:solidFill>
                  <a:srgbClr val="000000"/>
                </a:solidFill>
              </a:rPr>
              <a:t> Marketers can use opinion leaders as official endorsers for their market offerings.</a:t>
            </a:r>
            <a:endParaRPr lang="en-US" dirty="0"/>
          </a:p>
        </p:txBody>
      </p:sp>
      <p:sp>
        <p:nvSpPr>
          <p:cNvPr id="80901" name="Text Box 25"/>
          <p:cNvSpPr txBox="1">
            <a:spLocks noChangeArrowheads="1"/>
          </p:cNvSpPr>
          <p:nvPr/>
        </p:nvSpPr>
        <p:spPr bwMode="auto">
          <a:xfrm>
            <a:off x="4389438" y="400050"/>
            <a:ext cx="2438400" cy="169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400" b="1" baseline="-25000" dirty="0">
                <a:solidFill>
                  <a:srgbClr val="000000"/>
                </a:solidFill>
                <a:sym typeface="Wingdings" pitchFamily="2" charset="2"/>
              </a:rPr>
              <a:t> </a:t>
            </a:r>
            <a:r>
              <a:rPr lang="en-US" sz="24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627369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476250"/>
            <a:ext cx="3124200" cy="2343150"/>
          </a:xfrm>
        </p:spPr>
      </p:sp>
      <p:sp>
        <p:nvSpPr>
          <p:cNvPr id="3" name="Notes Placeholder 2"/>
          <p:cNvSpPr>
            <a:spLocks noGrp="1"/>
          </p:cNvSpPr>
          <p:nvPr>
            <p:ph type="body" idx="1"/>
          </p:nvPr>
        </p:nvSpPr>
        <p:spPr/>
        <p:txBody>
          <a:bodyPr/>
          <a:lstStyle/>
          <a:p>
            <a:r>
              <a:rPr lang="en-US" b="1" dirty="0"/>
              <a:t>Summary Overview</a:t>
            </a:r>
          </a:p>
          <a:p>
            <a:r>
              <a:rPr lang="en-US" b="0" dirty="0"/>
              <a:t>Cultural variation across ethnic groups or countries can result in differences in how consumers make purchase choices.</a:t>
            </a:r>
          </a:p>
          <a:p>
            <a:endParaRPr lang="en-US" b="0" dirty="0"/>
          </a:p>
          <a:p>
            <a:r>
              <a:rPr lang="en-US" b="1" dirty="0"/>
              <a:t>Key Issues</a:t>
            </a:r>
          </a:p>
          <a:p>
            <a:r>
              <a:rPr lang="en-US" dirty="0">
                <a:latin typeface="Arial" pitchFamily="34" charset="0"/>
                <a:cs typeface="Arial" pitchFamily="34" charset="0"/>
                <a:sym typeface="Wingdings" pitchFamily="2" charset="2"/>
              </a:rPr>
              <a:t></a:t>
            </a:r>
            <a:r>
              <a:rPr lang="en-US" u="sng" dirty="0">
                <a:latin typeface="Arial" pitchFamily="34" charset="0"/>
                <a:cs typeface="Arial" pitchFamily="34" charset="0"/>
                <a:sym typeface="Wingdings" pitchFamily="2" charset="2"/>
              </a:rPr>
              <a:t>Culture is the set of beliefs, attitudes, and ways of doing things of a homogeneous set of people.</a:t>
            </a:r>
          </a:p>
          <a:p>
            <a:pPr marL="171450" indent="-171450">
              <a:buFont typeface="Arial" panose="020B0604020202020204" pitchFamily="34" charset="0"/>
              <a:buChar char="•"/>
            </a:pPr>
            <a:r>
              <a:rPr lang="en-US" b="0" dirty="0"/>
              <a:t>People within cultural groupings tend to be more similar in outlook</a:t>
            </a:r>
            <a:r>
              <a:rPr lang="en-US" b="0" baseline="0" dirty="0"/>
              <a:t> </a:t>
            </a:r>
            <a:r>
              <a:rPr lang="en-US" b="0" dirty="0"/>
              <a:t>and behavior.</a:t>
            </a:r>
          </a:p>
          <a:p>
            <a:pPr marL="0" indent="0">
              <a:buFont typeface="Arial" panose="020B0604020202020204" pitchFamily="34" charset="0"/>
              <a:buNone/>
            </a:pPr>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People from different ethnic groups may be influenced by different cultural variables. This creates both opportunities and challenges for marketers.</a:t>
            </a:r>
          </a:p>
          <a:p>
            <a:r>
              <a:rPr lang="en-US" dirty="0">
                <a:latin typeface="Arial" pitchFamily="34" charset="0"/>
                <a:cs typeface="Arial" pitchFamily="34" charset="0"/>
                <a:sym typeface="Wingdings" pitchFamily="2" charset="2"/>
              </a:rPr>
              <a:t></a:t>
            </a:r>
            <a:r>
              <a:rPr lang="en-US" sz="1200" b="0" i="0" u="sng" strike="noStrike" kern="1200" baseline="0" dirty="0">
                <a:solidFill>
                  <a:schemeClr val="tx1"/>
                </a:solidFill>
                <a:latin typeface="Arial" charset="0"/>
                <a:ea typeface="+mn-ea"/>
                <a:cs typeface="Arial" charset="0"/>
              </a:rPr>
              <a:t>Many firms make the mistake of treating all consumers in a particular ethnic group as homogeneous</a:t>
            </a:r>
            <a:r>
              <a:rPr lang="en-US" sz="1200" b="0" i="0" u="none" strike="noStrike" kern="1200" baseline="0" dirty="0">
                <a:solidFill>
                  <a:schemeClr val="tx1"/>
                </a:solidFill>
                <a:latin typeface="Arial" charset="0"/>
                <a:ea typeface="+mn-ea"/>
                <a:cs typeface="Arial" charset="0"/>
              </a:rPr>
              <a:t>. More marketers pay attention to ethnic groups now because the number of ethnic consumers is growing at a much faster rate than the overall society.</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Arial" charset="0"/>
              </a:rPr>
              <a:t>Marketers must respond to the trend of growing number of Hispanics and Asian Americans. </a:t>
            </a:r>
          </a:p>
          <a:p>
            <a:pPr marL="0" indent="0">
              <a:buFont typeface="Arial" panose="020B0604020202020204" pitchFamily="34" charset="0"/>
              <a:buNone/>
            </a:pPr>
            <a:r>
              <a:rPr lang="en-US" dirty="0">
                <a:latin typeface="Arial" pitchFamily="34" charset="0"/>
                <a:cs typeface="Arial" pitchFamily="34" charset="0"/>
                <a:sym typeface="Wingdings" pitchFamily="2" charset="2"/>
              </a:rPr>
              <a:t></a:t>
            </a:r>
            <a:r>
              <a:rPr lang="en-US" b="0" u="sng" dirty="0">
                <a:latin typeface="Arial" pitchFamily="34" charset="0"/>
                <a:cs typeface="Arial" pitchFamily="34" charset="0"/>
                <a:sym typeface="Wingdings" pitchFamily="2" charset="2"/>
              </a:rPr>
              <a:t>Firms</a:t>
            </a:r>
            <a:r>
              <a:rPr lang="en-US" b="0" u="sng" baseline="0" dirty="0">
                <a:latin typeface="Arial" pitchFamily="34" charset="0"/>
                <a:cs typeface="Arial" pitchFamily="34" charset="0"/>
                <a:sym typeface="Wingdings" pitchFamily="2" charset="2"/>
              </a:rPr>
              <a:t> that conduct business internationally must plan strategies keeping in mind the varied cultures across borders</a:t>
            </a:r>
            <a:r>
              <a:rPr lang="en-US" b="0" baseline="0" dirty="0">
                <a:latin typeface="Arial" pitchFamily="34" charset="0"/>
                <a:cs typeface="Arial" pitchFamily="34" charset="0"/>
                <a:sym typeface="Wingdings" pitchFamily="2" charset="2"/>
              </a:rPr>
              <a:t>.</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sym typeface="Wingdings" pitchFamily="2" charset="2"/>
              </a:rPr>
              <a:t>Each foreign market should be treated as a separate market with its own sub-markets.</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sym typeface="Wingdings" pitchFamily="2" charset="2"/>
              </a:rPr>
              <a:t>Understanding different cultures also leads to innovative methods for blending the four Ps.</a:t>
            </a:r>
          </a:p>
          <a:p>
            <a:pPr marL="171450" indent="-171450">
              <a:buFont typeface="Arial" panose="020B0604020202020204" pitchFamily="34" charset="0"/>
              <a:buChar char="•"/>
            </a:pPr>
            <a:endParaRPr lang="en-US" sz="1200" b="0" i="0" u="none" strike="noStrike" kern="1200" baseline="0" dirty="0">
              <a:solidFill>
                <a:schemeClr val="tx1"/>
              </a:solidFill>
              <a:latin typeface="Arial" pitchFamily="34" charset="0"/>
              <a:ea typeface="+mn-ea"/>
              <a:cs typeface="Arial" pitchFamily="34" charset="0"/>
              <a:sym typeface="Wingdings" pitchFamily="2" charset="2"/>
            </a:endParaRPr>
          </a:p>
          <a:p>
            <a:pPr marL="0" indent="0">
              <a:buFont typeface="Arial" panose="020B0604020202020204" pitchFamily="34" charset="0"/>
              <a:buNone/>
            </a:pPr>
            <a:r>
              <a:rPr lang="en-US" sz="1200" b="1" i="1" u="none" strike="noStrike" kern="1200" baseline="0" dirty="0">
                <a:solidFill>
                  <a:schemeClr val="tx1"/>
                </a:solidFill>
                <a:latin typeface="Arial" pitchFamily="34" charset="0"/>
                <a:ea typeface="+mn-ea"/>
                <a:cs typeface="Arial" pitchFamily="34" charset="0"/>
                <a:sym typeface="Wingdings" pitchFamily="2" charset="2"/>
              </a:rPr>
              <a:t>Discussion Question: Discuss how the marketing of a product is adapted to suit Hispanic markets and American markets.</a:t>
            </a:r>
            <a:endParaRPr lang="en-US" sz="1200" b="0" i="0" u="none" strike="noStrike" kern="1200" baseline="0" dirty="0">
              <a:solidFill>
                <a:schemeClr val="tx1"/>
              </a:solidFill>
              <a:latin typeface="Arial" charset="0"/>
              <a:ea typeface="+mn-ea"/>
              <a:cs typeface="Arial" charset="0"/>
            </a:endParaRPr>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367662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7525" y="457200"/>
            <a:ext cx="3240088" cy="2430463"/>
          </a:xfrm>
        </p:spPr>
      </p:sp>
      <p:sp>
        <p:nvSpPr>
          <p:cNvPr id="3" name="Notes Placeholder 2"/>
          <p:cNvSpPr>
            <a:spLocks noGrp="1"/>
          </p:cNvSpPr>
          <p:nvPr>
            <p:ph type="body" idx="1"/>
          </p:nvPr>
        </p:nvSpPr>
        <p:spPr/>
        <p:txBody>
          <a:bodyPr/>
          <a:lstStyle/>
          <a:p>
            <a:r>
              <a:rPr lang="en-US" b="1" u="none" dirty="0"/>
              <a:t>Text Caption: </a:t>
            </a:r>
            <a:r>
              <a:rPr lang="en-US" b="0" u="none" dirty="0"/>
              <a:t>See below</a:t>
            </a:r>
            <a:endParaRPr lang="en-US" u="none" dirty="0"/>
          </a:p>
          <a:p>
            <a:endParaRPr lang="en-US" b="1" u="sng" dirty="0"/>
          </a:p>
          <a:p>
            <a:r>
              <a:rPr lang="en-US" b="1" u="none" dirty="0"/>
              <a:t>Summary Section</a:t>
            </a:r>
          </a:p>
          <a:p>
            <a:r>
              <a:rPr lang="en-US" dirty="0"/>
              <a:t>The less a marketing manager knows about the specific</a:t>
            </a:r>
            <a:r>
              <a:rPr lang="en-US" i="1" dirty="0"/>
              <a:t> </a:t>
            </a:r>
            <a:r>
              <a:rPr lang="en-US" dirty="0"/>
              <a:t>social and intrapersonal variables that shape the behavior of target customers, the more likely it is that relying on intuition or personal experience will be misleading.</a:t>
            </a:r>
          </a:p>
          <a:p>
            <a:endParaRPr lang="en-US" dirty="0"/>
          </a:p>
          <a:p>
            <a:r>
              <a:rPr lang="en-US" dirty="0"/>
              <a:t>Key Issues</a:t>
            </a:r>
          </a:p>
          <a:p>
            <a:pPr marL="171435" indent="-171435">
              <a:buFont typeface="Arial" pitchFamily="34" charset="0"/>
              <a:buChar char="•"/>
            </a:pPr>
            <a:r>
              <a:rPr lang="en-US" dirty="0"/>
              <a:t>Many firms are developing strategies to appeal to the fast-growing Hispanic market. Goya wants to let grocers know that demand for coconut milk spikes during the holidays because it is a vital part of many Hispanic celebrations. Nestlé's Coffee-Mate brand is bringing flavors popular in Mexico and South America to the United States.</a:t>
            </a:r>
          </a:p>
          <a:p>
            <a:pPr marL="171435" indent="-171435">
              <a:buFont typeface="Arial" pitchFamily="34" charset="0"/>
              <a:buChar char="•"/>
            </a:pPr>
            <a:r>
              <a:rPr lang="en-US" dirty="0"/>
              <a:t>Failure to understand local cultural factors can be the difference between success and failure.</a:t>
            </a:r>
          </a:p>
          <a:p>
            <a:pPr marL="171435" indent="-171435">
              <a:buFont typeface="Arial" pitchFamily="34" charset="0"/>
              <a:buChar char="•"/>
            </a:pPr>
            <a:r>
              <a:rPr lang="en-US" dirty="0"/>
              <a:t>Some cultural factors are as subtle as they are fundamental.</a:t>
            </a:r>
          </a:p>
        </p:txBody>
      </p:sp>
    </p:spTree>
    <p:extLst>
      <p:ext uri="{BB962C8B-B14F-4D97-AF65-F5344CB8AC3E}">
        <p14:creationId xmlns:p14="http://schemas.microsoft.com/office/powerpoint/2010/main" val="307441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cs typeface="Arial" pitchFamily="34" charset="0"/>
              </a:rPr>
              <a:t>Summary Overview</a:t>
            </a:r>
          </a:p>
          <a:p>
            <a:pPr>
              <a:defRPr/>
            </a:pPr>
            <a:r>
              <a:rPr lang="en-US" dirty="0">
                <a:solidFill>
                  <a:srgbClr val="000000"/>
                </a:solidFill>
                <a:cs typeface="Arial" pitchFamily="34" charset="0"/>
              </a:rPr>
              <a:t>The particular situation a consumer is in during or around the time of purchase can also have significant effects on the actual purchase.</a:t>
            </a:r>
          </a:p>
          <a:p>
            <a:pPr>
              <a:defRPr/>
            </a:pPr>
            <a:endParaRPr lang="en-US" dirty="0">
              <a:solidFill>
                <a:srgbClr val="000000"/>
              </a:solidFill>
              <a:cs typeface="Arial" pitchFamily="34" charset="0"/>
            </a:endParaRPr>
          </a:p>
          <a:p>
            <a:pPr>
              <a:defRPr/>
            </a:pPr>
            <a:r>
              <a:rPr lang="en-US" b="1" dirty="0">
                <a:solidFill>
                  <a:srgbClr val="000000"/>
                </a:solidFill>
                <a:cs typeface="Arial" pitchFamily="34" charset="0"/>
              </a:rPr>
              <a:t>Key Issues</a:t>
            </a:r>
          </a:p>
          <a:p>
            <a:pPr>
              <a:defRPr/>
            </a:pPr>
            <a:r>
              <a:rPr lang="en-US" dirty="0">
                <a:solidFill>
                  <a:srgbClr val="000000"/>
                </a:solidFill>
                <a:cs typeface="Arial" pitchFamily="34" charset="0"/>
              </a:rPr>
              <a:t>Among the key situational influences are:</a:t>
            </a:r>
          </a:p>
          <a:p>
            <a:pPr>
              <a:defRPr/>
            </a:pPr>
            <a:r>
              <a:rPr lang="en-US" b="1" dirty="0">
                <a:solidFill>
                  <a:srgbClr val="000000"/>
                </a:solidFill>
                <a:sym typeface="Wingdings" pitchFamily="2" charset="2"/>
              </a:rPr>
              <a:t></a:t>
            </a:r>
            <a:r>
              <a:rPr lang="en-US" b="1" dirty="0">
                <a:sym typeface="Wingdings" pitchFamily="2" charset="2"/>
              </a:rPr>
              <a:t> </a:t>
            </a:r>
            <a:r>
              <a:rPr lang="en-US" dirty="0">
                <a:solidFill>
                  <a:srgbClr val="000000"/>
                </a:solidFill>
                <a:cs typeface="Arial" pitchFamily="34" charset="0"/>
              </a:rPr>
              <a:t>The </a:t>
            </a:r>
            <a:r>
              <a:rPr lang="en-US" u="sng" dirty="0">
                <a:solidFill>
                  <a:srgbClr val="000000"/>
                </a:solidFill>
                <a:cs typeface="Arial" pitchFamily="34" charset="0"/>
              </a:rPr>
              <a:t>purchase reason can vary</a:t>
            </a:r>
            <a:r>
              <a:rPr lang="en-US" dirty="0">
                <a:solidFill>
                  <a:srgbClr val="000000"/>
                </a:solidFill>
                <a:cs typeface="Arial" pitchFamily="34" charset="0"/>
              </a:rPr>
              <a:t>. Why a consumer makes a purchase can affect buying behavior.  </a:t>
            </a:r>
          </a:p>
          <a:p>
            <a:pPr>
              <a:defRPr/>
            </a:pPr>
            <a:r>
              <a:rPr lang="en-US" b="1" dirty="0">
                <a:solidFill>
                  <a:srgbClr val="000000"/>
                </a:solidFill>
                <a:sym typeface="Wingdings" pitchFamily="2" charset="2"/>
              </a:rPr>
              <a:t></a:t>
            </a:r>
            <a:r>
              <a:rPr lang="en-US" b="1" dirty="0">
                <a:sym typeface="Wingdings" pitchFamily="2" charset="2"/>
              </a:rPr>
              <a:t> </a:t>
            </a:r>
            <a:r>
              <a:rPr lang="en-US" u="sng" dirty="0">
                <a:solidFill>
                  <a:srgbClr val="000000"/>
                </a:solidFill>
                <a:cs typeface="Arial" pitchFamily="34" charset="0"/>
              </a:rPr>
              <a:t>Time available for the purchase also affects what happens</a:t>
            </a:r>
            <a:r>
              <a:rPr lang="en-US" dirty="0">
                <a:solidFill>
                  <a:srgbClr val="000000"/>
                </a:solidFill>
                <a:cs typeface="Arial" pitchFamily="34" charset="0"/>
              </a:rPr>
              <a:t>. </a:t>
            </a:r>
          </a:p>
          <a:p>
            <a:pPr marL="171435" indent="-171435">
              <a:buFont typeface="Wingdings" pitchFamily="2" charset="2"/>
              <a:buChar char="à"/>
              <a:defRPr/>
            </a:pPr>
            <a:r>
              <a:rPr lang="en-US" u="sng" dirty="0">
                <a:solidFill>
                  <a:srgbClr val="000000"/>
                </a:solidFill>
                <a:cs typeface="Arial" pitchFamily="34" charset="0"/>
              </a:rPr>
              <a:t>Physical surroundings of the purchase affect buying</a:t>
            </a:r>
            <a:r>
              <a:rPr lang="en-US" dirty="0">
                <a:solidFill>
                  <a:srgbClr val="000000"/>
                </a:solidFill>
                <a:cs typeface="Arial" pitchFamily="34" charset="0"/>
              </a:rPr>
              <a:t>, as do the emotional responses they elicit or encourage.  </a:t>
            </a:r>
          </a:p>
          <a:p>
            <a:pPr marL="171435" indent="-171435">
              <a:buFont typeface="Wingdings" pitchFamily="2" charset="2"/>
              <a:buChar char="à"/>
              <a:defRPr/>
            </a:pPr>
            <a:endParaRPr lang="en-US" dirty="0">
              <a:solidFill>
                <a:srgbClr val="000000"/>
              </a:solidFill>
              <a:cs typeface="Arial" pitchFamily="34" charset="0"/>
            </a:endParaRPr>
          </a:p>
          <a:p>
            <a:pPr>
              <a:defRPr/>
            </a:pPr>
            <a:r>
              <a:rPr lang="en-US" b="1" i="1" dirty="0">
                <a:solidFill>
                  <a:srgbClr val="000000"/>
                </a:solidFill>
                <a:cs typeface="Arial" pitchFamily="34" charset="0"/>
              </a:rPr>
              <a:t>Discussion Question: Have you ever been in a store known for its sophisticated use of surroundings to enhance sales, such as The Disney Store or Victoria’s Secret? How do these retailers manipulate the surroundings, or “atmospherics,” as a key part of their overall marketing strategy?</a:t>
            </a:r>
            <a:endParaRPr lang="en-US" b="1" dirty="0">
              <a:solidFill>
                <a:srgbClr val="000000"/>
              </a:solidFill>
              <a:cs typeface="Arial" pitchFamily="34" charset="0"/>
            </a:endParaRPr>
          </a:p>
        </p:txBody>
      </p:sp>
      <p:sp>
        <p:nvSpPr>
          <p:cNvPr id="82949"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387975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57200"/>
            <a:ext cx="3200400" cy="2400300"/>
          </a:xfrm>
        </p:spPr>
      </p:sp>
      <p:sp>
        <p:nvSpPr>
          <p:cNvPr id="3" name="Notes Placeholder 2"/>
          <p:cNvSpPr>
            <a:spLocks noGrp="1"/>
          </p:cNvSpPr>
          <p:nvPr>
            <p:ph type="body" idx="1"/>
          </p:nvPr>
        </p:nvSpPr>
        <p:spPr>
          <a:ln>
            <a:solidFill>
              <a:schemeClr val="accent1"/>
            </a:solidFill>
          </a:ln>
        </p:spPr>
        <p:txBody>
          <a:bodyPr/>
          <a:lstStyle/>
          <a:p>
            <a:r>
              <a:rPr lang="en-US" b="1" dirty="0"/>
              <a:t>Summary Overview</a:t>
            </a:r>
          </a:p>
          <a:p>
            <a:r>
              <a:rPr lang="en-US" b="0" dirty="0"/>
              <a:t>This</a:t>
            </a:r>
            <a:r>
              <a:rPr lang="en-US" b="0" baseline="0" dirty="0"/>
              <a:t> exhibit illustrates the steps in the consumer decision process and focuses on how consumers make decisions.</a:t>
            </a:r>
          </a:p>
          <a:p>
            <a:endParaRPr lang="en-US" b="0" baseline="0" dirty="0"/>
          </a:p>
          <a:p>
            <a:r>
              <a:rPr lang="en-US" b="1" baseline="0" dirty="0"/>
              <a:t>Key Issues</a:t>
            </a:r>
          </a:p>
          <a:p>
            <a:r>
              <a:rPr lang="en-US" sz="1100" dirty="0">
                <a:latin typeface="Arial" pitchFamily="34" charset="0"/>
                <a:cs typeface="Arial" pitchFamily="34" charset="0"/>
                <a:sym typeface="Wingdings" pitchFamily="2" charset="2"/>
              </a:rPr>
              <a:t></a:t>
            </a:r>
            <a:r>
              <a:rPr lang="en-US" sz="1100" b="0" i="0" u="none" strike="noStrike" kern="1200" baseline="0" dirty="0">
                <a:solidFill>
                  <a:schemeClr val="tx1"/>
                </a:solidFill>
                <a:latin typeface="Arial" charset="0"/>
                <a:ea typeface="+mn-ea"/>
                <a:cs typeface="Arial" charset="0"/>
              </a:rPr>
              <a:t>The consumer decision process </a:t>
            </a:r>
            <a:r>
              <a:rPr lang="en-US" sz="1100" b="0" i="0" u="sng" strike="noStrike" kern="1200" baseline="0" dirty="0">
                <a:solidFill>
                  <a:schemeClr val="tx1"/>
                </a:solidFill>
                <a:latin typeface="Arial" charset="0"/>
                <a:ea typeface="+mn-ea"/>
                <a:cs typeface="Arial" charset="0"/>
              </a:rPr>
              <a:t>begins when a consumer becomes aware of an unmet need</a:t>
            </a:r>
            <a:r>
              <a:rPr lang="en-US" sz="1100" b="0" i="0" u="none" strike="noStrike" kern="1200" baseline="0" dirty="0">
                <a:solidFill>
                  <a:schemeClr val="tx1"/>
                </a:solidFill>
                <a:latin typeface="Arial" charset="0"/>
                <a:ea typeface="+mn-ea"/>
                <a:cs typeface="Arial" charset="0"/>
              </a:rPr>
              <a:t>. The consumer’s problem-solving process then focuses on how best to meet that need.</a:t>
            </a:r>
          </a:p>
          <a:p>
            <a:pPr marL="171450" indent="-171450">
              <a:buFont typeface="Arial" panose="020B0604020202020204" pitchFamily="34" charset="0"/>
              <a:buChar char="•"/>
            </a:pPr>
            <a:r>
              <a:rPr lang="en-US" sz="1100" b="0" dirty="0">
                <a:latin typeface="Arial" pitchFamily="34" charset="0"/>
                <a:cs typeface="Arial" pitchFamily="34" charset="0"/>
                <a:sym typeface="Wingdings" pitchFamily="2" charset="2"/>
              </a:rPr>
              <a:t>The</a:t>
            </a:r>
            <a:r>
              <a:rPr lang="en-US" sz="1100" b="0" baseline="0" dirty="0">
                <a:latin typeface="Arial" pitchFamily="34" charset="0"/>
                <a:cs typeface="Arial" pitchFamily="34" charset="0"/>
                <a:sym typeface="Wingdings" pitchFamily="2" charset="2"/>
              </a:rPr>
              <a:t> web and social media raise awareness of needs. Consumers who see friends and family addressing certain needs may find themselves with new needs and wants.</a:t>
            </a:r>
          </a:p>
          <a:p>
            <a:pPr marL="0" indent="0">
              <a:buFont typeface="Arial" panose="020B0604020202020204" pitchFamily="34" charset="0"/>
              <a:buNone/>
            </a:pPr>
            <a:r>
              <a:rPr lang="en-US" sz="1100" dirty="0">
                <a:latin typeface="Arial" pitchFamily="34" charset="0"/>
                <a:cs typeface="Arial" pitchFamily="34" charset="0"/>
                <a:sym typeface="Wingdings" pitchFamily="2" charset="2"/>
              </a:rPr>
              <a:t></a:t>
            </a:r>
            <a:r>
              <a:rPr lang="en-US" sz="1100" b="0" i="0" u="sng" strike="noStrike" kern="1200" baseline="0" dirty="0">
                <a:solidFill>
                  <a:schemeClr val="tx1"/>
                </a:solidFill>
                <a:latin typeface="Arial" charset="0"/>
                <a:ea typeface="+mn-ea"/>
                <a:cs typeface="Arial" charset="0"/>
              </a:rPr>
              <a:t>How a consumer solves the problem depends on the situation</a:t>
            </a:r>
            <a:r>
              <a:rPr lang="en-US" sz="1100" b="0" i="0" u="none" strike="noStrike" kern="1200" baseline="0" dirty="0">
                <a:solidFill>
                  <a:schemeClr val="tx1"/>
                </a:solidFill>
                <a:latin typeface="Arial" charset="0"/>
                <a:ea typeface="+mn-ea"/>
                <a:cs typeface="Arial" charset="0"/>
              </a:rPr>
              <a:t>.</a:t>
            </a:r>
          </a:p>
          <a:p>
            <a:pPr marL="171450" indent="-171450">
              <a:buFont typeface="Arial" panose="020B0604020202020204" pitchFamily="34" charset="0"/>
              <a:buChar char="•"/>
            </a:pPr>
            <a:r>
              <a:rPr lang="en-US" sz="1100" b="0" dirty="0"/>
              <a:t>A consumer may search for information, identify alternatives, decide what factors (criteria) are important, and then evaluate one or more alternative products to meet </a:t>
            </a:r>
            <a:r>
              <a:rPr lang="en-US" sz="1100" dirty="0"/>
              <a:t>the</a:t>
            </a:r>
            <a:r>
              <a:rPr lang="en-US" sz="1100" b="0" dirty="0"/>
              <a:t> need.</a:t>
            </a:r>
          </a:p>
          <a:p>
            <a:pPr marL="171450" indent="-171450">
              <a:buFont typeface="Arial" panose="020B0604020202020204" pitchFamily="34" charset="0"/>
              <a:buChar char="•"/>
            </a:pPr>
            <a:r>
              <a:rPr lang="en-US" sz="1100" u="sng" dirty="0"/>
              <a:t>Consumers use extensive problem solving when they put much effort into deciding</a:t>
            </a:r>
            <a:r>
              <a:rPr lang="en-US" sz="1100" u="sng" baseline="0" dirty="0"/>
              <a:t> </a:t>
            </a:r>
            <a:r>
              <a:rPr lang="en-US" sz="1100" u="sng" dirty="0"/>
              <a:t>how to satisfy a need.</a:t>
            </a:r>
          </a:p>
          <a:p>
            <a:pPr marL="171450" indent="-171450">
              <a:buFont typeface="Arial" panose="020B0604020202020204" pitchFamily="34" charset="0"/>
              <a:buChar char="•"/>
            </a:pPr>
            <a:r>
              <a:rPr lang="en-US" sz="1100" b="0" dirty="0"/>
              <a:t>The problem</a:t>
            </a:r>
            <a:r>
              <a:rPr lang="en-US" sz="1100" b="0" baseline="0" dirty="0"/>
              <a:t> solving continuum </a:t>
            </a:r>
            <a:r>
              <a:rPr lang="en-US" sz="1100" dirty="0"/>
              <a:t>goes from</a:t>
            </a:r>
            <a:endParaRPr lang="en-US" sz="1100" b="0" baseline="0" dirty="0"/>
          </a:p>
          <a:p>
            <a:pPr marL="628650" lvl="1" indent="-171450">
              <a:buFont typeface="Arial" panose="020B0604020202020204" pitchFamily="34" charset="0"/>
              <a:buChar char="•"/>
            </a:pPr>
            <a:r>
              <a:rPr lang="en-US" sz="1100" u="sng" dirty="0"/>
              <a:t>routinized response behavior,</a:t>
            </a:r>
            <a:r>
              <a:rPr lang="en-US" sz="1100" dirty="0"/>
              <a:t> which is used when a consumer regularly selects a particular way of satisfying a need when it occurs, to</a:t>
            </a:r>
          </a:p>
          <a:p>
            <a:pPr marL="628650" lvl="1" indent="-171450">
              <a:buFont typeface="Arial" panose="020B0604020202020204" pitchFamily="34" charset="0"/>
              <a:buChar char="•"/>
            </a:pPr>
            <a:r>
              <a:rPr lang="en-US" sz="1100" i="0" u="sng" strike="noStrike" kern="1200" baseline="0" dirty="0">
                <a:solidFill>
                  <a:schemeClr val="tx1"/>
                </a:solidFill>
                <a:latin typeface="Arial" charset="0"/>
                <a:ea typeface="+mn-ea"/>
                <a:cs typeface="Arial" charset="0"/>
              </a:rPr>
              <a:t>limited problem solving,</a:t>
            </a:r>
            <a:r>
              <a:rPr lang="en-US" sz="1100" i="0" strike="noStrike" kern="1200" baseline="0" dirty="0">
                <a:solidFill>
                  <a:schemeClr val="tx1"/>
                </a:solidFill>
                <a:latin typeface="Arial" charset="0"/>
                <a:ea typeface="+mn-ea"/>
                <a:cs typeface="Arial" charset="0"/>
              </a:rPr>
              <a:t> </a:t>
            </a:r>
            <a:r>
              <a:rPr lang="en-US" sz="1100" b="0" i="0" u="none" strike="noStrike" kern="1200" baseline="0" dirty="0">
                <a:solidFill>
                  <a:schemeClr val="tx1"/>
                </a:solidFill>
                <a:latin typeface="Arial" charset="0"/>
                <a:ea typeface="+mn-ea"/>
                <a:cs typeface="Arial" charset="0"/>
              </a:rPr>
              <a:t>which is used by consumers when some effort is required in deciding the best way to satisfy a need,</a:t>
            </a:r>
            <a:r>
              <a:rPr lang="en-US" sz="1100" b="0" i="0" u="none" strike="noStrike" kern="1200" dirty="0">
                <a:solidFill>
                  <a:schemeClr val="tx1"/>
                </a:solidFill>
                <a:latin typeface="Arial" charset="0"/>
                <a:ea typeface="+mn-ea"/>
                <a:cs typeface="Arial" charset="0"/>
              </a:rPr>
              <a:t> to</a:t>
            </a:r>
            <a:endParaRPr lang="en-US" sz="1100" b="0" i="0" u="none" strike="noStrike" kern="1200" baseline="0" dirty="0">
              <a:solidFill>
                <a:schemeClr val="tx1"/>
              </a:solidFill>
              <a:latin typeface="Arial" charset="0"/>
              <a:ea typeface="+mn-ea"/>
              <a:cs typeface="Arial" charset="0"/>
            </a:endParaRPr>
          </a:p>
          <a:p>
            <a:pPr marL="628650" lvl="1" indent="-171450">
              <a:buFont typeface="Arial" panose="020B0604020202020204" pitchFamily="34" charset="0"/>
              <a:buChar char="•"/>
            </a:pPr>
            <a:r>
              <a:rPr lang="en-US" sz="1100" b="0" i="0" u="sng" strike="noStrike" kern="1200" baseline="0" dirty="0">
                <a:solidFill>
                  <a:schemeClr val="tx1"/>
                </a:solidFill>
                <a:latin typeface="Arial" charset="0"/>
                <a:ea typeface="+mn-ea"/>
                <a:cs typeface="Arial" charset="0"/>
              </a:rPr>
              <a:t>extensive problem solving</a:t>
            </a:r>
            <a:r>
              <a:rPr lang="en-US" sz="1100" b="0" i="0" strike="noStrike" kern="1200" baseline="0" dirty="0">
                <a:solidFill>
                  <a:schemeClr val="tx1"/>
                </a:solidFill>
                <a:latin typeface="Arial" charset="0"/>
                <a:ea typeface="+mn-ea"/>
                <a:cs typeface="Arial" charset="0"/>
              </a:rPr>
              <a:t>,</a:t>
            </a:r>
            <a:r>
              <a:rPr lang="en-US" sz="1100" b="0" i="0" strike="noStrike" kern="1200" dirty="0">
                <a:solidFill>
                  <a:schemeClr val="tx1"/>
                </a:solidFill>
                <a:latin typeface="Arial" charset="0"/>
                <a:ea typeface="+mn-ea"/>
                <a:cs typeface="Arial" charset="0"/>
              </a:rPr>
              <a:t> which is when consu</a:t>
            </a:r>
            <a:r>
              <a:rPr lang="en-US" sz="1100" dirty="0"/>
              <a:t>mers put much effort into deciding how to satisfy a need.</a:t>
            </a:r>
            <a:endParaRPr lang="en-US" sz="1100" b="0" i="0" u="sng" strike="noStrike" kern="1200" baseline="0" dirty="0">
              <a:solidFill>
                <a:schemeClr val="tx1"/>
              </a:solidFill>
              <a:latin typeface="Arial" charset="0"/>
              <a:ea typeface="+mn-ea"/>
              <a:cs typeface="Arial" charset="0"/>
            </a:endParaRPr>
          </a:p>
          <a:p>
            <a:r>
              <a:rPr lang="en-US" sz="1100" dirty="0">
                <a:latin typeface="Arial" pitchFamily="34" charset="0"/>
                <a:cs typeface="Arial" pitchFamily="34" charset="0"/>
                <a:sym typeface="Wingdings" pitchFamily="2" charset="2"/>
              </a:rPr>
              <a:t></a:t>
            </a:r>
            <a:r>
              <a:rPr lang="en-US" sz="1100" dirty="0">
                <a:sym typeface="Wingdings" pitchFamily="2" charset="2"/>
              </a:rPr>
              <a:t>C</a:t>
            </a:r>
            <a:r>
              <a:rPr lang="en-US" sz="1100" b="0" i="0" u="none" strike="noStrike" kern="1200" baseline="0" dirty="0">
                <a:solidFill>
                  <a:schemeClr val="tx1"/>
                </a:solidFill>
                <a:latin typeface="Arial" charset="0"/>
                <a:ea typeface="+mn-ea"/>
                <a:cs typeface="Arial" charset="0"/>
              </a:rPr>
              <a:t>onsumers don’t always seek information—a routinized response involves little or no information search or identification and evaluation of alternatives—or make smart choices that provide the best economic value because of the influences on consumer behavior.</a:t>
            </a:r>
          </a:p>
          <a:p>
            <a:pPr marL="0" lvl="0" indent="0">
              <a:buFont typeface="Arial" panose="020B0604020202020204" pitchFamily="34" charset="0"/>
              <a:buNone/>
            </a:pPr>
            <a:r>
              <a:rPr lang="en-US" sz="1100" b="1" dirty="0">
                <a:latin typeface="Arial" pitchFamily="34" charset="0"/>
                <a:cs typeface="Arial" pitchFamily="34" charset="0"/>
                <a:sym typeface="Wingdings" pitchFamily="2" charset="2"/>
              </a:rPr>
              <a:t></a:t>
            </a:r>
            <a:r>
              <a:rPr lang="en-US" sz="1100" b="0" dirty="0">
                <a:latin typeface="Arial" pitchFamily="34" charset="0"/>
                <a:cs typeface="Arial" pitchFamily="34" charset="0"/>
                <a:sym typeface="Wingdings" pitchFamily="2" charset="2"/>
              </a:rPr>
              <a:t>Buying can</a:t>
            </a:r>
            <a:r>
              <a:rPr lang="en-US" sz="1100" b="0" baseline="0" dirty="0">
                <a:latin typeface="Arial" pitchFamily="34" charset="0"/>
                <a:cs typeface="Arial" pitchFamily="34" charset="0"/>
                <a:sym typeface="Wingdings" pitchFamily="2" charset="2"/>
              </a:rPr>
              <a:t> </a:t>
            </a:r>
            <a:r>
              <a:rPr lang="en-US" sz="1100" b="0" dirty="0">
                <a:latin typeface="Arial" pitchFamily="34" charset="0"/>
                <a:cs typeface="Arial" pitchFamily="34" charset="0"/>
                <a:sym typeface="Wingdings" pitchFamily="2" charset="2"/>
              </a:rPr>
              <a:t>be complicated—and sometimes the </a:t>
            </a:r>
            <a:r>
              <a:rPr lang="en-US" sz="1100" b="0" u="sng" dirty="0">
                <a:latin typeface="Arial" pitchFamily="34" charset="0"/>
                <a:cs typeface="Arial" pitchFamily="34" charset="0"/>
                <a:sym typeface="Wingdings" pitchFamily="2" charset="2"/>
              </a:rPr>
              <a:t>complexity of all the choices causes customers</a:t>
            </a:r>
            <a:r>
              <a:rPr lang="en-US" sz="1100" b="0" u="sng" baseline="0" dirty="0">
                <a:latin typeface="Arial" pitchFamily="34" charset="0"/>
                <a:cs typeface="Arial" pitchFamily="34" charset="0"/>
                <a:sym typeface="Wingdings" pitchFamily="2" charset="2"/>
              </a:rPr>
              <a:t> </a:t>
            </a:r>
            <a:r>
              <a:rPr lang="en-US" sz="1100" b="0" u="sng" dirty="0">
                <a:latin typeface="Arial" pitchFamily="34" charset="0"/>
                <a:cs typeface="Arial" pitchFamily="34" charset="0"/>
                <a:sym typeface="Wingdings" pitchFamily="2" charset="2"/>
              </a:rPr>
              <a:t>to delay the purchase</a:t>
            </a:r>
            <a:r>
              <a:rPr lang="en-US" sz="1100" b="0" dirty="0">
                <a:latin typeface="Arial" pitchFamily="34" charset="0"/>
                <a:cs typeface="Arial" pitchFamily="34" charset="0"/>
                <a:sym typeface="Wingdings" pitchFamily="2" charset="2"/>
              </a:rPr>
              <a:t>.</a:t>
            </a:r>
          </a:p>
          <a:p>
            <a:pPr marL="0" lvl="0" indent="0">
              <a:buFont typeface="Arial" panose="020B0604020202020204" pitchFamily="34" charset="0"/>
              <a:buNone/>
            </a:pPr>
            <a:r>
              <a:rPr lang="en-US" sz="1100" b="0" baseline="0" dirty="0">
                <a:latin typeface="Arial" pitchFamily="34" charset="0"/>
                <a:cs typeface="Arial" pitchFamily="34" charset="0"/>
                <a:sym typeface="Wingdings"/>
              </a:rPr>
              <a:t> Consumers that do purchase have a post-purchase experience that may provide feedback and guide their next purchase.</a:t>
            </a:r>
            <a:endParaRPr lang="en-US" sz="1100" b="0" baseline="0" dirty="0"/>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584039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cs typeface="Arial" pitchFamily="34" charset="0"/>
              </a:rPr>
              <a:t>Summary Overview</a:t>
            </a:r>
          </a:p>
          <a:p>
            <a:pPr>
              <a:defRPr/>
            </a:pPr>
            <a:r>
              <a:rPr lang="en-US" dirty="0">
                <a:solidFill>
                  <a:srgbClr val="000000"/>
                </a:solidFill>
                <a:cs typeface="Arial" pitchFamily="34" charset="0"/>
              </a:rPr>
              <a:t>The time, effort, and source of information used in making a purchase can be influenced by the relative level of involvement the consumer experiences.</a:t>
            </a:r>
          </a:p>
          <a:p>
            <a:pPr>
              <a:defRPr/>
            </a:pPr>
            <a:endParaRPr lang="en-US" dirty="0">
              <a:solidFill>
                <a:srgbClr val="000000"/>
              </a:solidFill>
              <a:cs typeface="Arial" pitchFamily="34" charset="0"/>
            </a:endParaRPr>
          </a:p>
          <a:p>
            <a:pPr>
              <a:defRPr/>
            </a:pPr>
            <a:r>
              <a:rPr lang="en-US" b="1" dirty="0">
                <a:solidFill>
                  <a:srgbClr val="000000"/>
                </a:solidFill>
                <a:cs typeface="Arial" pitchFamily="34" charset="0"/>
              </a:rPr>
              <a:t>Key Issues</a:t>
            </a:r>
          </a:p>
          <a:p>
            <a:pPr>
              <a:buFontTx/>
              <a:buChar char="•"/>
              <a:defRPr/>
            </a:pPr>
            <a:r>
              <a:rPr lang="en-US" u="sng" dirty="0">
                <a:solidFill>
                  <a:srgbClr val="000000"/>
                </a:solidFill>
                <a:cs typeface="Arial" pitchFamily="34" charset="0"/>
              </a:rPr>
              <a:t> </a:t>
            </a:r>
            <a:r>
              <a:rPr lang="en-US" b="1" u="sng" dirty="0">
                <a:solidFill>
                  <a:srgbClr val="000000"/>
                </a:solidFill>
                <a:cs typeface="Arial" pitchFamily="34" charset="0"/>
              </a:rPr>
              <a:t>In extensive problem solving</a:t>
            </a:r>
            <a:r>
              <a:rPr lang="en-US" b="1" dirty="0">
                <a:solidFill>
                  <a:srgbClr val="000000"/>
                </a:solidFill>
                <a:cs typeface="Arial" pitchFamily="34" charset="0"/>
              </a:rPr>
              <a:t>, a consumer attempts to satisfy a completely new or important need.  </a:t>
            </a:r>
          </a:p>
          <a:p>
            <a:pPr lvl="1">
              <a:buFontTx/>
              <a:buChar char="•"/>
              <a:defRPr/>
            </a:pPr>
            <a:r>
              <a:rPr lang="en-US" dirty="0">
                <a:solidFill>
                  <a:srgbClr val="000000"/>
                </a:solidFill>
                <a:cs typeface="Arial" pitchFamily="34" charset="0"/>
              </a:rPr>
              <a:t> Much information is needed.</a:t>
            </a:r>
          </a:p>
          <a:p>
            <a:pPr lvl="1">
              <a:buFontTx/>
              <a:buChar char="•"/>
              <a:defRPr/>
            </a:pPr>
            <a:r>
              <a:rPr lang="en-US" dirty="0">
                <a:solidFill>
                  <a:srgbClr val="000000"/>
                </a:solidFill>
                <a:cs typeface="Arial" pitchFamily="34" charset="0"/>
              </a:rPr>
              <a:t> The consumer has no experience.</a:t>
            </a:r>
          </a:p>
          <a:p>
            <a:pPr lvl="1">
              <a:buFontTx/>
              <a:buChar char="•"/>
              <a:defRPr/>
            </a:pPr>
            <a:r>
              <a:rPr lang="en-US" dirty="0">
                <a:solidFill>
                  <a:srgbClr val="000000"/>
                </a:solidFill>
                <a:cs typeface="Arial" pitchFamily="34" charset="0"/>
              </a:rPr>
              <a:t> The decision</a:t>
            </a:r>
            <a:r>
              <a:rPr lang="en-US" i="1" dirty="0">
                <a:solidFill>
                  <a:srgbClr val="000000"/>
                </a:solidFill>
                <a:cs typeface="Arial" pitchFamily="34" charset="0"/>
              </a:rPr>
              <a:t>—</a:t>
            </a:r>
            <a:r>
              <a:rPr lang="en-US" dirty="0">
                <a:solidFill>
                  <a:srgbClr val="000000"/>
                </a:solidFill>
                <a:cs typeface="Arial" pitchFamily="34" charset="0"/>
              </a:rPr>
              <a:t>and risk of making a wrong decision</a:t>
            </a:r>
            <a:r>
              <a:rPr lang="en-US" i="1" dirty="0">
                <a:solidFill>
                  <a:srgbClr val="000000"/>
                </a:solidFill>
                <a:cs typeface="Arial" pitchFamily="34" charset="0"/>
              </a:rPr>
              <a:t>—</a:t>
            </a:r>
            <a:r>
              <a:rPr lang="en-US" dirty="0">
                <a:solidFill>
                  <a:srgbClr val="000000"/>
                </a:solidFill>
                <a:cs typeface="Arial" pitchFamily="34" charset="0"/>
              </a:rPr>
              <a:t>are important.</a:t>
            </a:r>
          </a:p>
          <a:p>
            <a:pPr lvl="1">
              <a:buFontTx/>
              <a:buChar char="•"/>
              <a:defRPr/>
            </a:pPr>
            <a:r>
              <a:rPr lang="en-US" dirty="0">
                <a:solidFill>
                  <a:srgbClr val="000000"/>
                </a:solidFill>
                <a:cs typeface="Arial" pitchFamily="34" charset="0"/>
              </a:rPr>
              <a:t> These purchases are often referred to as high involvement purchases.</a:t>
            </a:r>
          </a:p>
          <a:p>
            <a:pPr>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cs typeface="Arial" pitchFamily="34" charset="0"/>
              </a:rPr>
              <a:t>In limited problem solving</a:t>
            </a:r>
            <a:r>
              <a:rPr lang="en-US" b="1" dirty="0">
                <a:solidFill>
                  <a:srgbClr val="000000"/>
                </a:solidFill>
                <a:cs typeface="Arial" pitchFamily="34" charset="0"/>
              </a:rPr>
              <a:t>, the consumer is willing to put forth some effort, perhaps to update or add to previous experience or because the problem is moderately important. </a:t>
            </a:r>
          </a:p>
          <a:p>
            <a:pPr>
              <a:defRPr/>
            </a:pPr>
            <a:r>
              <a:rPr lang="en-US" b="1" dirty="0">
                <a:solidFill>
                  <a:srgbClr val="000000"/>
                </a:solidFill>
                <a:sym typeface="Wingdings" pitchFamily="2" charset="2"/>
              </a:rPr>
              <a:t></a:t>
            </a:r>
            <a:r>
              <a:rPr lang="en-US" b="1" dirty="0">
                <a:sym typeface="Wingdings" pitchFamily="2" charset="2"/>
              </a:rPr>
              <a:t> </a:t>
            </a:r>
            <a:r>
              <a:rPr lang="en-US" b="1" u="sng" dirty="0">
                <a:solidFill>
                  <a:srgbClr val="000000"/>
                </a:solidFill>
                <a:cs typeface="Arial" pitchFamily="34" charset="0"/>
              </a:rPr>
              <a:t>In routinized response behavior</a:t>
            </a:r>
            <a:r>
              <a:rPr lang="en-US" b="1" dirty="0">
                <a:solidFill>
                  <a:srgbClr val="000000"/>
                </a:solidFill>
                <a:cs typeface="Arial" pitchFamily="34" charset="0"/>
              </a:rPr>
              <a:t>, a consumer resorts to habit to solve a problem. </a:t>
            </a:r>
          </a:p>
          <a:p>
            <a:pPr lvl="1">
              <a:buFontTx/>
              <a:buChar char="•"/>
              <a:defRPr/>
            </a:pPr>
            <a:r>
              <a:rPr lang="en-US" dirty="0">
                <a:solidFill>
                  <a:srgbClr val="000000"/>
                </a:solidFill>
                <a:cs typeface="Arial" pitchFamily="34" charset="0"/>
              </a:rPr>
              <a:t> These purchases are often referred to </a:t>
            </a:r>
            <a:r>
              <a:rPr lang="en-US" u="sng" dirty="0">
                <a:solidFill>
                  <a:srgbClr val="000000"/>
                </a:solidFill>
                <a:cs typeface="Arial" pitchFamily="34" charset="0"/>
              </a:rPr>
              <a:t>low-involvement</a:t>
            </a:r>
            <a:r>
              <a:rPr lang="en-US" dirty="0">
                <a:solidFill>
                  <a:srgbClr val="000000"/>
                </a:solidFill>
                <a:cs typeface="Arial" pitchFamily="34" charset="0"/>
              </a:rPr>
              <a:t> </a:t>
            </a:r>
            <a:r>
              <a:rPr lang="en-US" u="sng" dirty="0">
                <a:solidFill>
                  <a:srgbClr val="000000"/>
                </a:solidFill>
                <a:cs typeface="Arial" pitchFamily="34" charset="0"/>
              </a:rPr>
              <a:t>purchases</a:t>
            </a:r>
            <a:r>
              <a:rPr lang="en-US" dirty="0">
                <a:solidFill>
                  <a:srgbClr val="000000"/>
                </a:solidFill>
                <a:cs typeface="Arial" pitchFamily="34" charset="0"/>
              </a:rPr>
              <a:t> that have little importance or relevance to the consumer. </a:t>
            </a:r>
          </a:p>
          <a:p>
            <a:pPr>
              <a:buFontTx/>
              <a:buChar char="•"/>
              <a:defRPr/>
            </a:pPr>
            <a:r>
              <a:rPr lang="en-US" dirty="0">
                <a:solidFill>
                  <a:srgbClr val="000000"/>
                </a:solidFill>
                <a:cs typeface="Arial" pitchFamily="34" charset="0"/>
              </a:rPr>
              <a:t> The idea of a decision process does not imply that consumers always apply rational processes in their buying decisions.</a:t>
            </a:r>
          </a:p>
          <a:p>
            <a:pPr>
              <a:buFontTx/>
              <a:buChar char="•"/>
              <a:defRPr/>
            </a:pPr>
            <a:r>
              <a:rPr lang="en-US" dirty="0">
                <a:solidFill>
                  <a:srgbClr val="000000"/>
                </a:solidFill>
                <a:cs typeface="Arial" pitchFamily="34" charset="0"/>
              </a:rPr>
              <a:t> The consumer problem-solving process doesn’t always lead to a purchase.</a:t>
            </a:r>
          </a:p>
          <a:p>
            <a:pPr>
              <a:defRPr/>
            </a:pPr>
            <a:endParaRPr lang="en-US" i="1" dirty="0">
              <a:solidFill>
                <a:srgbClr val="000000"/>
              </a:solidFill>
              <a:cs typeface="Arial" pitchFamily="34" charset="0"/>
            </a:endParaRPr>
          </a:p>
          <a:p>
            <a:pPr>
              <a:defRPr/>
            </a:pPr>
            <a:r>
              <a:rPr lang="en-US" b="1" i="1" dirty="0">
                <a:solidFill>
                  <a:srgbClr val="000000"/>
                </a:solidFill>
                <a:cs typeface="Arial" pitchFamily="34" charset="0"/>
              </a:rPr>
              <a:t>Discussion Question: Think about three purchases you have made</a:t>
            </a:r>
            <a:r>
              <a:rPr lang="en-US" b="1" i="1" baseline="0" dirty="0">
                <a:solidFill>
                  <a:srgbClr val="000000"/>
                </a:solidFill>
                <a:cs typeface="Arial" pitchFamily="34" charset="0"/>
              </a:rPr>
              <a:t> </a:t>
            </a:r>
            <a:r>
              <a:rPr lang="en-US" b="1" i="1" dirty="0">
                <a:solidFill>
                  <a:srgbClr val="000000"/>
                </a:solidFill>
                <a:cs typeface="Arial" pitchFamily="34" charset="0"/>
              </a:rPr>
              <a:t>involving extensive problem solving, limited problem solving, and routinized response behavior, respectively. How did the purchase process differ across the three purchases?</a:t>
            </a:r>
            <a:endParaRPr lang="en-US" dirty="0">
              <a:cs typeface="Arial" pitchFamily="34" charset="0"/>
            </a:endParaRPr>
          </a:p>
        </p:txBody>
      </p:sp>
      <p:sp>
        <p:nvSpPr>
          <p:cNvPr id="84997"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438784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22288" y="549275"/>
            <a:ext cx="3216275" cy="2413000"/>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Text Caption:</a:t>
            </a:r>
            <a:r>
              <a:rPr lang="en-US" b="0" baseline="0" dirty="0">
                <a:latin typeface="Arial" pitchFamily="34" charset="0"/>
                <a:cs typeface="Arial" pitchFamily="34" charset="0"/>
              </a:rPr>
              <a:t> See below.</a:t>
            </a:r>
          </a:p>
          <a:p>
            <a:endParaRPr lang="en-US" b="1" dirty="0">
              <a:latin typeface="Arial" pitchFamily="34" charset="0"/>
              <a:cs typeface="Arial" pitchFamily="34" charset="0"/>
            </a:endParaRPr>
          </a:p>
          <a:p>
            <a:r>
              <a:rPr lang="en-US" b="1" dirty="0">
                <a:latin typeface="Arial" pitchFamily="34" charset="0"/>
                <a:cs typeface="Arial" pitchFamily="34" charset="0"/>
              </a:rPr>
              <a:t>Summary Overview</a:t>
            </a:r>
          </a:p>
          <a:p>
            <a:r>
              <a:rPr lang="en-US" dirty="0"/>
              <a:t>The time a consumer has available to shop also affects his or her behavior. Woot uses this to its advantage. The online retailer offers one deeply discounted product each day—customers must buy that day or forget about it.</a:t>
            </a:r>
          </a:p>
          <a:p>
            <a:endParaRPr lang="en-US" dirty="0">
              <a:latin typeface="Arial" pitchFamily="34" charset="0"/>
              <a:cs typeface="Arial" pitchFamily="34" charset="0"/>
            </a:endParaRPr>
          </a:p>
          <a:p>
            <a:r>
              <a:rPr lang="en-US" b="1" i="1" dirty="0">
                <a:latin typeface="Arial" pitchFamily="34" charset="0"/>
                <a:cs typeface="Arial" pitchFamily="34" charset="0"/>
              </a:rPr>
              <a:t>Discussion Question: Is this ad aimed at limited or extensive problem solving consumers?</a:t>
            </a:r>
          </a:p>
          <a:p>
            <a:endParaRPr lang="en-US" b="1" i="1" dirty="0">
              <a:latin typeface="Arial" pitchFamily="34" charset="0"/>
              <a:cs typeface="Arial" pitchFamily="34" charset="0"/>
            </a:endParaRPr>
          </a:p>
          <a:p>
            <a:pPr>
              <a:buFontTx/>
              <a:buChar char="•"/>
            </a:pPr>
            <a:r>
              <a:rPr lang="en-US" b="1" dirty="0">
                <a:latin typeface="Arial" pitchFamily="34" charset="0"/>
                <a:cs typeface="Arial" pitchFamily="34" charset="0"/>
              </a:rPr>
              <a:t> It would depend on:</a:t>
            </a:r>
          </a:p>
          <a:p>
            <a:pPr lvl="1">
              <a:buFontTx/>
              <a:buChar char="•"/>
            </a:pPr>
            <a:r>
              <a:rPr lang="en-US" dirty="0">
                <a:latin typeface="Arial" pitchFamily="34" charset="0"/>
                <a:cs typeface="Arial" pitchFamily="34" charset="0"/>
              </a:rPr>
              <a:t> the effort the consumer would be willing to expend; and</a:t>
            </a:r>
          </a:p>
          <a:p>
            <a:pPr lvl="1">
              <a:buFontTx/>
              <a:buChar char="•"/>
            </a:pPr>
            <a:r>
              <a:rPr lang="en-US" dirty="0">
                <a:latin typeface="Arial" pitchFamily="34" charset="0"/>
                <a:cs typeface="Arial" pitchFamily="34" charset="0"/>
              </a:rPr>
              <a:t> previous consumer experience in buying sunglasses.</a:t>
            </a:r>
          </a:p>
          <a:p>
            <a:pPr lvl="1"/>
            <a:r>
              <a:rPr lang="en-US" dirty="0">
                <a:latin typeface="Arial" pitchFamily="34" charset="0"/>
                <a:cs typeface="Arial" pitchFamily="34" charset="0"/>
              </a:rPr>
              <a:t> </a:t>
            </a:r>
          </a:p>
          <a:p>
            <a:pPr>
              <a:buFontTx/>
              <a:buChar char="•"/>
            </a:pPr>
            <a:r>
              <a:rPr lang="en-US" dirty="0">
                <a:latin typeface="Arial" pitchFamily="34" charset="0"/>
                <a:cs typeface="Arial" pitchFamily="34" charset="0"/>
              </a:rPr>
              <a:t> The classification of a purchase decision as extensive problem solving, limited problem solving, or routinized response behavior is something that takes place in the mind of the consumer—not in the mind of the marketer. </a:t>
            </a:r>
            <a:endParaRPr lang="en-US"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907793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463550" y="523875"/>
            <a:ext cx="3295650" cy="2471738"/>
          </a:xfrm>
          <a:ln/>
        </p:spPr>
      </p:sp>
      <p:sp>
        <p:nvSpPr>
          <p:cNvPr id="88067" name="Rectangle 3"/>
          <p:cNvSpPr>
            <a:spLocks noGrp="1" noChangeArrowheads="1"/>
          </p:cNvSpPr>
          <p:nvPr>
            <p:ph type="body" idx="1"/>
          </p:nvPr>
        </p:nvSpPr>
        <p:spPr>
          <a:xfrm>
            <a:off x="179389" y="3297237"/>
            <a:ext cx="6099175" cy="538956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50000"/>
              </a:spcBef>
            </a:pPr>
            <a:r>
              <a:rPr lang="en-US" dirty="0">
                <a:solidFill>
                  <a:schemeClr val="tx2"/>
                </a:solidFill>
                <a:latin typeface="Arial" pitchFamily="34" charset="0"/>
                <a:cs typeface="Times New Roman" pitchFamily="18" charset="0"/>
              </a:rPr>
              <a:t>As consumers approach the problem-solving process, they bring attitudes formed by previous experiences and social training, unless of course, they face an extensive problem-solving situation. </a:t>
            </a:r>
            <a:r>
              <a:rPr lang="en-US" dirty="0">
                <a:latin typeface="Arial" pitchFamily="34" charset="0"/>
                <a:cs typeface="Arial" pitchFamily="34" charset="0"/>
              </a:rPr>
              <a:t>In this “Not Just a Tomato” commercial from Raley’s Bel Air, they inform the consumer about their passion for organic produce.  </a:t>
            </a:r>
          </a:p>
          <a:p>
            <a:pPr>
              <a:spcBef>
                <a:spcPct val="50000"/>
              </a:spcBef>
            </a:pPr>
            <a:endParaRPr lang="en-US"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515958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457200"/>
            <a:ext cx="3276600" cy="2457450"/>
          </a:xfrm>
        </p:spPr>
      </p:sp>
      <p:sp>
        <p:nvSpPr>
          <p:cNvPr id="3" name="Notes Placeholder 2"/>
          <p:cNvSpPr>
            <a:spLocks noGrp="1"/>
          </p:cNvSpPr>
          <p:nvPr>
            <p:ph type="body" idx="1"/>
          </p:nvPr>
        </p:nvSpPr>
        <p:spPr/>
        <p:txBody>
          <a:bodyPr/>
          <a:lstStyle/>
          <a:p>
            <a:r>
              <a:rPr lang="en-US" b="1" dirty="0"/>
              <a:t>Summary Overview</a:t>
            </a:r>
          </a:p>
          <a:p>
            <a:r>
              <a:rPr lang="en-US" b="0" dirty="0"/>
              <a:t>After making a purchase, buyers go through</a:t>
            </a:r>
            <a:r>
              <a:rPr lang="en-US" b="0" baseline="0" dirty="0"/>
              <a:t> a variety of emotions including doubt and regret.</a:t>
            </a:r>
          </a:p>
          <a:p>
            <a:endParaRPr lang="en-US" b="0" baseline="0" dirty="0"/>
          </a:p>
          <a:p>
            <a:r>
              <a:rPr lang="en-US" b="1" baseline="0" dirty="0"/>
              <a:t>Key Issues</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Buyers often have second thoughts and wonder if they made the right choice. The resulting tension is called </a:t>
            </a:r>
            <a:r>
              <a:rPr lang="en-US" u="sng" dirty="0">
                <a:latin typeface="Arial" pitchFamily="34" charset="0"/>
                <a:cs typeface="Arial" pitchFamily="34" charset="0"/>
                <a:sym typeface="Wingdings" pitchFamily="2" charset="2"/>
              </a:rPr>
              <a:t>dissonance—a feeling of uncertainty about whether the correct decision was made. </a:t>
            </a:r>
          </a:p>
          <a:p>
            <a:r>
              <a:rPr lang="en-US"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A customer gets disappointed when a post-purchase experience fails to live up to expectations. </a:t>
            </a:r>
          </a:p>
          <a:p>
            <a:pPr marL="171450" indent="-171450">
              <a:buFont typeface="Arial" panose="020B0604020202020204" pitchFamily="34" charset="0"/>
              <a:buChar char="•"/>
            </a:pPr>
            <a:r>
              <a:rPr lang="en-US" b="0" dirty="0"/>
              <a:t>A consumer may </a:t>
            </a:r>
            <a:r>
              <a:rPr lang="en-US" b="0" u="sng" dirty="0"/>
              <a:t>regret making a purchase</a:t>
            </a:r>
            <a:r>
              <a:rPr lang="en-US" b="0" u="sng" baseline="0" dirty="0"/>
              <a:t> </a:t>
            </a:r>
            <a:r>
              <a:rPr lang="en-US" b="0" u="sng" dirty="0"/>
              <a:t>for a variety of reasons that the consumer didn’t anticipate when making the</a:t>
            </a:r>
            <a:r>
              <a:rPr lang="en-US" b="0" u="sng" baseline="0" dirty="0"/>
              <a:t> </a:t>
            </a:r>
            <a:r>
              <a:rPr lang="en-US" b="0" u="sng" dirty="0"/>
              <a:t>purchase</a:t>
            </a:r>
            <a:r>
              <a:rPr lang="en-US" b="0" dirty="0"/>
              <a:t>.</a:t>
            </a:r>
          </a:p>
          <a:p>
            <a:r>
              <a:rPr lang="en-US" dirty="0">
                <a:latin typeface="Arial" pitchFamily="34" charset="0"/>
                <a:cs typeface="Arial" pitchFamily="34" charset="0"/>
                <a:sym typeface="Wingdings" pitchFamily="2" charset="2"/>
              </a:rPr>
              <a:t></a:t>
            </a:r>
            <a:r>
              <a:rPr lang="en-US" sz="1200" b="0" i="0" u="none" strike="noStrike" kern="1200" baseline="0" dirty="0">
                <a:solidFill>
                  <a:schemeClr val="tx1"/>
                </a:solidFill>
                <a:latin typeface="Arial" charset="0"/>
                <a:ea typeface="+mn-ea"/>
                <a:cs typeface="Arial" charset="0"/>
              </a:rPr>
              <a:t>Many consumers talk about their purchases and share opinions about their good and bad experiences.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Arial" charset="0"/>
              </a:rPr>
              <a:t>A marketer must always remember that a </a:t>
            </a:r>
            <a:r>
              <a:rPr lang="en-US" sz="1200" i="0" u="sng" strike="noStrike" kern="1200" baseline="0" dirty="0">
                <a:solidFill>
                  <a:schemeClr val="tx1"/>
                </a:solidFill>
                <a:latin typeface="Arial" charset="0"/>
                <a:ea typeface="+mn-ea"/>
                <a:cs typeface="Arial" charset="0"/>
              </a:rPr>
              <a:t>customer is more likely to talk about a bad experience rather than a good one.</a:t>
            </a:r>
            <a:r>
              <a:rPr lang="en-US" sz="1200" b="0" i="0" u="none" strike="noStrike" kern="1200" baseline="0" dirty="0">
                <a:solidFill>
                  <a:schemeClr val="tx1"/>
                </a:solidFill>
                <a:latin typeface="Arial" charset="0"/>
                <a:ea typeface="+mn-ea"/>
                <a:cs typeface="Arial" charset="0"/>
              </a:rPr>
              <a:t> Many people rely on such information in making purchase choices.</a:t>
            </a:r>
          </a:p>
          <a:p>
            <a:pPr marL="171450" indent="-171450">
              <a:buFont typeface="Arial" panose="020B0604020202020204" pitchFamily="34" charset="0"/>
              <a:buChar char="•"/>
            </a:pPr>
            <a:endParaRPr lang="en-US" sz="1200" b="0" i="0" u="none" strike="noStrike" kern="1200" baseline="0" dirty="0">
              <a:solidFill>
                <a:schemeClr val="tx1"/>
              </a:solidFill>
              <a:latin typeface="Arial" charset="0"/>
              <a:ea typeface="+mn-ea"/>
              <a:cs typeface="Arial" charset="0"/>
            </a:endParaRPr>
          </a:p>
          <a:p>
            <a:pPr marL="0" indent="0">
              <a:buFont typeface="Arial" panose="020B0604020202020204" pitchFamily="34" charset="0"/>
              <a:buNone/>
            </a:pPr>
            <a:r>
              <a:rPr lang="en-US" sz="1200" b="1" i="1" u="none" strike="noStrike" kern="1200" baseline="0" dirty="0">
                <a:solidFill>
                  <a:schemeClr val="tx1"/>
                </a:solidFill>
                <a:latin typeface="Arial" charset="0"/>
                <a:ea typeface="+mn-ea"/>
                <a:cs typeface="Arial" charset="0"/>
              </a:rPr>
              <a:t>Discussion Question: Mention how reviews of a specific product or service affected its sales.</a:t>
            </a:r>
            <a:endParaRPr lang="en-US" b="1" i="1" dirty="0"/>
          </a:p>
        </p:txBody>
      </p:sp>
      <p:sp>
        <p:nvSpPr>
          <p:cNvPr id="4"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906550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spcBef>
                <a:spcPts val="0"/>
              </a:spcBef>
              <a:defRPr/>
            </a:pPr>
            <a:r>
              <a:rPr lang="en-US" b="1" dirty="0"/>
              <a:t>Summary Overview</a:t>
            </a:r>
          </a:p>
          <a:p>
            <a:pPr>
              <a:spcBef>
                <a:spcPts val="0"/>
              </a:spcBef>
              <a:defRPr/>
            </a:pPr>
            <a:r>
              <a:rPr lang="en-US" dirty="0"/>
              <a:t>Many firms compile data useful for </a:t>
            </a:r>
            <a:r>
              <a:rPr lang="en-US" b="1" i="0" u="sng" dirty="0"/>
              <a:t>predictive analytics</a:t>
            </a:r>
            <a:r>
              <a:rPr lang="en-US" i="0" u="sng" dirty="0"/>
              <a:t>—a process to analyze data to make predictions about unknown future events.</a:t>
            </a:r>
          </a:p>
          <a:p>
            <a:pPr marL="171435" indent="-171435">
              <a:spcBef>
                <a:spcPts val="0"/>
              </a:spcBef>
              <a:buFont typeface="Wingdings" pitchFamily="2" charset="2"/>
              <a:buChar char="à"/>
              <a:defRPr/>
            </a:pPr>
            <a:endParaRPr lang="en-US" dirty="0"/>
          </a:p>
          <a:p>
            <a:pPr>
              <a:spcBef>
                <a:spcPts val="0"/>
              </a:spcBef>
              <a:defRPr/>
            </a:pPr>
            <a:r>
              <a:rPr lang="en-US" b="1" dirty="0"/>
              <a:t>Key Issues</a:t>
            </a:r>
          </a:p>
          <a:p>
            <a:pPr>
              <a:spcBef>
                <a:spcPts val="0"/>
              </a:spcBef>
              <a:defRPr/>
            </a:pPr>
            <a:r>
              <a:rPr lang="en-US" dirty="0"/>
              <a:t>Here are</a:t>
            </a:r>
            <a:r>
              <a:rPr lang="en-US" baseline="0" dirty="0"/>
              <a:t> a f</a:t>
            </a:r>
            <a:r>
              <a:rPr lang="en-US" dirty="0"/>
              <a:t>ew examples of how predictive analytics could operate in consumer decision making:</a:t>
            </a:r>
            <a:endParaRPr lang="en-US" b="1" dirty="0"/>
          </a:p>
          <a:p>
            <a:pPr marL="171450" indent="-171450">
              <a:spcBef>
                <a:spcPts val="0"/>
              </a:spcBef>
              <a:buFont typeface="Wingdings" charset="2"/>
              <a:buChar char="à"/>
              <a:defRPr/>
            </a:pPr>
            <a:r>
              <a:rPr lang="en-US" i="0" u="sng" dirty="0"/>
              <a:t>Needs awareness. </a:t>
            </a:r>
            <a:r>
              <a:rPr lang="en-US" dirty="0"/>
              <a:t>A sporting goods store might gather mileage data from a customer’s fitness app to predict when the customer will be ready for a replacement set of running shoes. </a:t>
            </a:r>
          </a:p>
          <a:p>
            <a:pPr marL="171450" indent="-171450">
              <a:spcBef>
                <a:spcPts val="0"/>
              </a:spcBef>
              <a:buFont typeface="Wingdings" charset="2"/>
              <a:buChar char="à"/>
              <a:defRPr/>
            </a:pPr>
            <a:r>
              <a:rPr lang="en-US" i="0" u="sng" dirty="0"/>
              <a:t>Information search. </a:t>
            </a:r>
            <a:r>
              <a:rPr lang="en-US" dirty="0"/>
              <a:t>Based on a customer’s past car shopping behavior, a website for an automaker could present features the customer is most concerned with.</a:t>
            </a:r>
          </a:p>
          <a:p>
            <a:pPr marL="171450" indent="-171450">
              <a:spcBef>
                <a:spcPts val="0"/>
              </a:spcBef>
              <a:buFont typeface="Wingdings" charset="2"/>
              <a:buChar char="à"/>
              <a:defRPr/>
            </a:pPr>
            <a:r>
              <a:rPr lang="en-US" i="0" u="sng" dirty="0"/>
              <a:t>Alternatives identification.</a:t>
            </a:r>
            <a:r>
              <a:rPr lang="en-US" dirty="0"/>
              <a:t> A customer’s Netflix home page offers viewing recommendations based on their past viewing behavior.</a:t>
            </a:r>
          </a:p>
          <a:p>
            <a:pPr marL="171450" indent="-171450">
              <a:spcBef>
                <a:spcPts val="0"/>
              </a:spcBef>
              <a:buFont typeface="Wingdings" charset="2"/>
              <a:buChar char="à"/>
              <a:defRPr/>
            </a:pPr>
            <a:r>
              <a:rPr lang="en-US" i="0" u="sng" dirty="0"/>
              <a:t>Post-purchase. </a:t>
            </a:r>
            <a:r>
              <a:rPr lang="en-US" dirty="0"/>
              <a:t>Marketing managers often try to predict if customers will stop using a product. For example, if a cell phone provider knows a customer is considering a switch to a rival network, it could make the customer an offer to keep its service.</a:t>
            </a:r>
          </a:p>
          <a:p>
            <a:pPr>
              <a:spcBef>
                <a:spcPts val="0"/>
              </a:spcBef>
              <a:defRPr/>
            </a:pPr>
            <a:endParaRPr lang="en-US" dirty="0"/>
          </a:p>
          <a:p>
            <a:pPr>
              <a:spcBef>
                <a:spcPts val="0"/>
              </a:spcBef>
              <a:defRPr/>
            </a:pPr>
            <a:r>
              <a:rPr lang="en-US" b="1" i="1" dirty="0"/>
              <a:t>Discussion Question: How have</a:t>
            </a:r>
            <a:r>
              <a:rPr lang="en-US" b="1" i="1" baseline="0" dirty="0"/>
              <a:t> predictive analytics factored into a recent decision you made</a:t>
            </a:r>
            <a:r>
              <a:rPr lang="en-US" b="1" i="1" dirty="0"/>
              <a:t>?</a:t>
            </a:r>
          </a:p>
        </p:txBody>
      </p:sp>
      <p:sp>
        <p:nvSpPr>
          <p:cNvPr id="72709"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303850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cs typeface="Arial" pitchFamily="34" charset="0"/>
              </a:rPr>
              <a:t>Summary Overview</a:t>
            </a:r>
          </a:p>
          <a:p>
            <a:pPr>
              <a:defRPr/>
            </a:pPr>
            <a:r>
              <a:rPr lang="en-US" u="sng" dirty="0">
                <a:solidFill>
                  <a:srgbClr val="000000"/>
                </a:solidFill>
                <a:cs typeface="Arial" pitchFamily="34" charset="0"/>
              </a:rPr>
              <a:t>Many new product concepts require an adoption process</a:t>
            </a:r>
            <a:r>
              <a:rPr lang="en-US" dirty="0">
                <a:solidFill>
                  <a:srgbClr val="000000"/>
                </a:solidFill>
                <a:cs typeface="Arial" pitchFamily="34" charset="0"/>
              </a:rPr>
              <a:t>. In these situations, consumers may pass through a series of steps used to investigate and evaluate, and ultimately accept or reject, an idea or product as a solution to their problem.  </a:t>
            </a:r>
          </a:p>
          <a:p>
            <a:pPr>
              <a:defRPr/>
            </a:pPr>
            <a:endParaRPr lang="en-US" dirty="0">
              <a:solidFill>
                <a:srgbClr val="000000"/>
              </a:solidFill>
              <a:cs typeface="Arial" pitchFamily="34" charset="0"/>
            </a:endParaRPr>
          </a:p>
          <a:p>
            <a:pPr>
              <a:defRPr/>
            </a:pPr>
            <a:r>
              <a:rPr lang="en-US" b="1" dirty="0">
                <a:solidFill>
                  <a:srgbClr val="000000"/>
                </a:solidFill>
                <a:cs typeface="Arial" pitchFamily="34" charset="0"/>
              </a:rPr>
              <a:t>Key Issues</a:t>
            </a:r>
          </a:p>
          <a:p>
            <a:pPr>
              <a:defRPr/>
            </a:pPr>
            <a:r>
              <a:rPr lang="en-US" b="1" dirty="0">
                <a:solidFill>
                  <a:srgbClr val="000000"/>
                </a:solidFill>
                <a:sym typeface="Wingdings" pitchFamily="2" charset="2"/>
              </a:rPr>
              <a:t> </a:t>
            </a:r>
            <a:r>
              <a:rPr lang="en-US" dirty="0">
                <a:solidFill>
                  <a:srgbClr val="000000"/>
                </a:solidFill>
                <a:cs typeface="Arial" pitchFamily="34" charset="0"/>
              </a:rPr>
              <a:t>In the </a:t>
            </a:r>
            <a:r>
              <a:rPr lang="en-US" u="sng" dirty="0">
                <a:solidFill>
                  <a:srgbClr val="000000"/>
                </a:solidFill>
                <a:cs typeface="Arial" pitchFamily="34" charset="0"/>
              </a:rPr>
              <a:t>awareness</a:t>
            </a:r>
            <a:r>
              <a:rPr lang="en-US" dirty="0">
                <a:solidFill>
                  <a:srgbClr val="000000"/>
                </a:solidFill>
                <a:cs typeface="Arial" pitchFamily="34" charset="0"/>
              </a:rPr>
              <a:t> stage, the potential customer first learns about the existence of a product but may lack more details.</a:t>
            </a:r>
          </a:p>
          <a:p>
            <a:pPr>
              <a:defRPr/>
            </a:pPr>
            <a:r>
              <a:rPr lang="en-US" b="1" dirty="0">
                <a:solidFill>
                  <a:srgbClr val="000000"/>
                </a:solidFill>
                <a:sym typeface="Wingdings" pitchFamily="2" charset="2"/>
              </a:rPr>
              <a:t> </a:t>
            </a:r>
            <a:r>
              <a:rPr lang="en-US" dirty="0">
                <a:solidFill>
                  <a:srgbClr val="000000"/>
                </a:solidFill>
                <a:cs typeface="Arial" pitchFamily="34" charset="0"/>
              </a:rPr>
              <a:t>If the </a:t>
            </a:r>
            <a:r>
              <a:rPr lang="en-US" u="sng" dirty="0">
                <a:solidFill>
                  <a:srgbClr val="000000"/>
                </a:solidFill>
                <a:cs typeface="Arial" pitchFamily="34" charset="0"/>
              </a:rPr>
              <a:t>interest</a:t>
            </a:r>
            <a:r>
              <a:rPr lang="en-US" dirty="0">
                <a:solidFill>
                  <a:srgbClr val="000000"/>
                </a:solidFill>
                <a:cs typeface="Arial" pitchFamily="34" charset="0"/>
              </a:rPr>
              <a:t> stage is reached, the consumer will gather general information and facts about the product.</a:t>
            </a:r>
          </a:p>
          <a:p>
            <a:pPr>
              <a:defRPr/>
            </a:pPr>
            <a:endParaRPr lang="en-US" b="1" i="1" dirty="0">
              <a:solidFill>
                <a:srgbClr val="000000"/>
              </a:solidFill>
              <a:cs typeface="Arial" pitchFamily="34" charset="0"/>
            </a:endParaRPr>
          </a:p>
          <a:p>
            <a:pPr>
              <a:defRPr/>
            </a:pPr>
            <a:r>
              <a:rPr lang="en-US" b="1" i="1" dirty="0">
                <a:solidFill>
                  <a:srgbClr val="000000"/>
                </a:solidFill>
                <a:cs typeface="Arial" pitchFamily="34" charset="0"/>
              </a:rPr>
              <a:t>Discussion Question: Would selective processes (described earlier) have an impact on whether the consumer reaches the interest stage? Explain. </a:t>
            </a:r>
          </a:p>
          <a:p>
            <a:pPr>
              <a:defRPr/>
            </a:pPr>
            <a:endParaRPr lang="en-US" b="1" i="1" dirty="0">
              <a:solidFill>
                <a:srgbClr val="000000"/>
              </a:solidFill>
              <a:cs typeface="Arial" pitchFamily="34" charset="0"/>
            </a:endParaRPr>
          </a:p>
          <a:p>
            <a:pPr>
              <a:defRPr/>
            </a:pPr>
            <a:r>
              <a:rPr lang="en-US" b="1" dirty="0">
                <a:solidFill>
                  <a:srgbClr val="000000"/>
                </a:solidFill>
                <a:sym typeface="Wingdings" pitchFamily="2" charset="2"/>
              </a:rPr>
              <a:t> </a:t>
            </a:r>
            <a:r>
              <a:rPr lang="en-US" dirty="0">
                <a:solidFill>
                  <a:srgbClr val="000000"/>
                </a:solidFill>
                <a:cs typeface="Arial" pitchFamily="34" charset="0"/>
              </a:rPr>
              <a:t>In </a:t>
            </a:r>
            <a:r>
              <a:rPr lang="en-US" u="sng" dirty="0">
                <a:solidFill>
                  <a:srgbClr val="000000"/>
                </a:solidFill>
                <a:cs typeface="Arial" pitchFamily="34" charset="0"/>
              </a:rPr>
              <a:t>evaluation</a:t>
            </a:r>
            <a:r>
              <a:rPr lang="en-US" dirty="0">
                <a:solidFill>
                  <a:srgbClr val="000000"/>
                </a:solidFill>
                <a:cs typeface="Arial" pitchFamily="34" charset="0"/>
              </a:rPr>
              <a:t>, the consumer gives the product a mental trial, applying it to his or her own personal situation.</a:t>
            </a:r>
          </a:p>
          <a:p>
            <a:pPr>
              <a:defRPr/>
            </a:pPr>
            <a:r>
              <a:rPr lang="en-US" b="1" dirty="0">
                <a:solidFill>
                  <a:srgbClr val="000000"/>
                </a:solidFill>
                <a:sym typeface="Wingdings" pitchFamily="2" charset="2"/>
              </a:rPr>
              <a:t> </a:t>
            </a:r>
            <a:r>
              <a:rPr lang="en-US" dirty="0">
                <a:solidFill>
                  <a:srgbClr val="000000"/>
                </a:solidFill>
                <a:cs typeface="Arial" pitchFamily="34" charset="0"/>
              </a:rPr>
              <a:t>In </a:t>
            </a:r>
            <a:r>
              <a:rPr lang="en-US" u="sng" dirty="0">
                <a:solidFill>
                  <a:srgbClr val="000000"/>
                </a:solidFill>
                <a:cs typeface="Arial" pitchFamily="34" charset="0"/>
              </a:rPr>
              <a:t>trial</a:t>
            </a:r>
            <a:r>
              <a:rPr lang="en-US" dirty="0">
                <a:solidFill>
                  <a:srgbClr val="000000"/>
                </a:solidFill>
                <a:cs typeface="Arial" pitchFamily="34" charset="0"/>
              </a:rPr>
              <a:t>, the consumer may buy the product to experiment with it in use.  </a:t>
            </a:r>
          </a:p>
          <a:p>
            <a:pPr>
              <a:defRPr/>
            </a:pPr>
            <a:r>
              <a:rPr lang="en-US" b="1" dirty="0">
                <a:solidFill>
                  <a:srgbClr val="000000"/>
                </a:solidFill>
                <a:sym typeface="Wingdings" pitchFamily="2" charset="2"/>
              </a:rPr>
              <a:t> </a:t>
            </a:r>
            <a:r>
              <a:rPr lang="en-US" dirty="0">
                <a:solidFill>
                  <a:srgbClr val="000000"/>
                </a:solidFill>
                <a:cs typeface="Arial" pitchFamily="34" charset="0"/>
              </a:rPr>
              <a:t>The consumer ultimately makes a </a:t>
            </a:r>
            <a:r>
              <a:rPr lang="en-US" u="sng" dirty="0">
                <a:solidFill>
                  <a:srgbClr val="000000"/>
                </a:solidFill>
                <a:cs typeface="Arial" pitchFamily="34" charset="0"/>
              </a:rPr>
              <a:t>decision</a:t>
            </a:r>
            <a:r>
              <a:rPr lang="en-US" dirty="0">
                <a:solidFill>
                  <a:srgbClr val="000000"/>
                </a:solidFill>
                <a:cs typeface="Arial" pitchFamily="34" charset="0"/>
              </a:rPr>
              <a:t>—on either adoption and continued use, or rejection of the product from further consideration.</a:t>
            </a:r>
          </a:p>
          <a:p>
            <a:pPr>
              <a:defRPr/>
            </a:pPr>
            <a:r>
              <a:rPr lang="en-US" b="1" dirty="0">
                <a:solidFill>
                  <a:srgbClr val="000000"/>
                </a:solidFill>
                <a:sym typeface="Wingdings" pitchFamily="2" charset="2"/>
              </a:rPr>
              <a:t> </a:t>
            </a:r>
            <a:r>
              <a:rPr lang="en-US" dirty="0">
                <a:solidFill>
                  <a:srgbClr val="000000"/>
                </a:solidFill>
                <a:cs typeface="Arial" pitchFamily="34" charset="0"/>
              </a:rPr>
              <a:t>After the decision, there is </a:t>
            </a:r>
            <a:r>
              <a:rPr lang="en-US" u="sng" dirty="0">
                <a:solidFill>
                  <a:srgbClr val="000000"/>
                </a:solidFill>
                <a:cs typeface="Arial" pitchFamily="34" charset="0"/>
              </a:rPr>
              <a:t>confirmation</a:t>
            </a:r>
            <a:r>
              <a:rPr lang="en-US" dirty="0">
                <a:solidFill>
                  <a:srgbClr val="000000"/>
                </a:solidFill>
                <a:cs typeface="Arial" pitchFamily="34" charset="0"/>
              </a:rPr>
              <a:t>. Here the adopter continues to rethink the decision and searches for further support that it was correct.</a:t>
            </a:r>
          </a:p>
          <a:p>
            <a:pPr>
              <a:defRPr/>
            </a:pPr>
            <a:r>
              <a:rPr lang="en-US" b="1" dirty="0">
                <a:solidFill>
                  <a:srgbClr val="000000"/>
                </a:solidFill>
                <a:sym typeface="Wingdings" pitchFamily="2" charset="2"/>
              </a:rPr>
              <a:t> </a:t>
            </a:r>
            <a:r>
              <a:rPr lang="en-US" u="sng" dirty="0">
                <a:solidFill>
                  <a:srgbClr val="000000"/>
                </a:solidFill>
                <a:cs typeface="Arial" pitchFamily="34" charset="0"/>
              </a:rPr>
              <a:t>Dissonance may set in after the decision</a:t>
            </a:r>
            <a:r>
              <a:rPr lang="en-US" dirty="0">
                <a:solidFill>
                  <a:srgbClr val="000000"/>
                </a:solidFill>
                <a:cs typeface="Arial" pitchFamily="34" charset="0"/>
              </a:rPr>
              <a:t>—tension caused by uncertainty about the rightness of a decision.</a:t>
            </a:r>
            <a:endParaRPr lang="en-US" dirty="0">
              <a:cs typeface="Arial" pitchFamily="34" charset="0"/>
            </a:endParaRPr>
          </a:p>
        </p:txBody>
      </p:sp>
      <p:sp>
        <p:nvSpPr>
          <p:cNvPr id="87045"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2731256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503238" y="539750"/>
            <a:ext cx="3162300" cy="2373313"/>
          </a:xfrm>
          <a:ln/>
        </p:spPr>
      </p:sp>
      <p:sp>
        <p:nvSpPr>
          <p:cNvPr id="75779" name="Notes Placeholder 2"/>
          <p:cNvSpPr>
            <a:spLocks noGrp="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050" b="1" dirty="0"/>
              <a:t>Summary Overview</a:t>
            </a:r>
          </a:p>
          <a:p>
            <a:pPr>
              <a:lnSpc>
                <a:spcPct val="90000"/>
              </a:lnSpc>
              <a:defRPr/>
            </a:pPr>
            <a:r>
              <a:rPr lang="en-US" sz="1050" dirty="0"/>
              <a:t>These are key terms you should be familiar with based upon the material in this presentation.</a:t>
            </a:r>
          </a:p>
          <a:p>
            <a:pPr>
              <a:lnSpc>
                <a:spcPct val="90000"/>
              </a:lnSpc>
              <a:defRPr/>
            </a:pPr>
            <a:r>
              <a:rPr lang="en-US" sz="1050" b="1" dirty="0"/>
              <a:t>Key Issues</a:t>
            </a:r>
            <a:r>
              <a:rPr lang="en-US" sz="1050" b="1" u="sng" dirty="0"/>
              <a:t> </a:t>
            </a:r>
          </a:p>
          <a:p>
            <a:pPr>
              <a:lnSpc>
                <a:spcPct val="80000"/>
              </a:lnSpc>
              <a:defRPr/>
            </a:pPr>
            <a:r>
              <a:rPr lang="en-US" sz="1050" u="sng" dirty="0"/>
              <a:t>Economic buyers</a:t>
            </a:r>
            <a:r>
              <a:rPr lang="en-US" sz="1050" dirty="0"/>
              <a:t>: people who know all the facts and logically compare choices to get the greatest satisfaction from spending their time and money.</a:t>
            </a:r>
          </a:p>
          <a:p>
            <a:pPr>
              <a:lnSpc>
                <a:spcPct val="80000"/>
              </a:lnSpc>
              <a:defRPr/>
            </a:pPr>
            <a:r>
              <a:rPr lang="en-US" sz="1050" u="sng" dirty="0"/>
              <a:t>Economic needs</a:t>
            </a:r>
            <a:r>
              <a:rPr lang="en-US" sz="1050" dirty="0"/>
              <a:t>: concerned with making the best use of a consumer’s time and money—as the consumer judges it.</a:t>
            </a:r>
          </a:p>
          <a:p>
            <a:pPr>
              <a:lnSpc>
                <a:spcPct val="80000"/>
              </a:lnSpc>
              <a:defRPr/>
            </a:pPr>
            <a:r>
              <a:rPr lang="en-US" sz="1050" u="sng" dirty="0"/>
              <a:t>Discretionary income</a:t>
            </a:r>
            <a:r>
              <a:rPr lang="en-US" sz="1050" dirty="0"/>
              <a:t>: income that is left after</a:t>
            </a:r>
            <a:r>
              <a:rPr lang="en-US" sz="1050" baseline="0" dirty="0"/>
              <a:t> paying taxes and necessities.</a:t>
            </a:r>
          </a:p>
          <a:p>
            <a:pPr>
              <a:lnSpc>
                <a:spcPct val="80000"/>
              </a:lnSpc>
              <a:defRPr/>
            </a:pPr>
            <a:r>
              <a:rPr lang="en-US" sz="1050" u="sng" baseline="0" dirty="0"/>
              <a:t>Needs</a:t>
            </a:r>
            <a:r>
              <a:rPr lang="en-US" sz="1050" baseline="0" dirty="0"/>
              <a:t>: basic forces that motivate  person to do something.</a:t>
            </a:r>
          </a:p>
          <a:p>
            <a:pPr>
              <a:lnSpc>
                <a:spcPct val="80000"/>
              </a:lnSpc>
              <a:defRPr/>
            </a:pPr>
            <a:r>
              <a:rPr lang="en-US" sz="1050" u="sng" baseline="0" dirty="0"/>
              <a:t>Wants</a:t>
            </a:r>
            <a:r>
              <a:rPr lang="en-US" sz="1050" baseline="0" dirty="0"/>
              <a:t>: “needs” that are learned during a person’s life.</a:t>
            </a:r>
          </a:p>
          <a:p>
            <a:pPr>
              <a:lnSpc>
                <a:spcPct val="80000"/>
              </a:lnSpc>
              <a:defRPr/>
            </a:pPr>
            <a:r>
              <a:rPr lang="en-US" sz="1050" u="sng" baseline="0" dirty="0"/>
              <a:t>Drive</a:t>
            </a:r>
            <a:r>
              <a:rPr lang="en-US" sz="1050" baseline="0" dirty="0"/>
              <a:t>: a strong stimulus that encourages action to reduce a need.</a:t>
            </a:r>
          </a:p>
          <a:p>
            <a:r>
              <a:rPr lang="en-US" sz="1050" u="sng" baseline="0" dirty="0"/>
              <a:t>Physiological needs</a:t>
            </a:r>
            <a:r>
              <a:rPr lang="en-US" sz="1050" baseline="0" dirty="0"/>
              <a:t>: Concerned with </a:t>
            </a:r>
            <a:r>
              <a:rPr lang="en-US" sz="1200" b="0" i="0" u="none" strike="noStrike" kern="1200" baseline="0" dirty="0">
                <a:solidFill>
                  <a:schemeClr val="tx1"/>
                </a:solidFill>
                <a:latin typeface="Arial" charset="0"/>
                <a:ea typeface="+mn-ea"/>
                <a:cs typeface="Arial" charset="0"/>
              </a:rPr>
              <a:t>biological needs—food, liquid, rest, and sex.</a:t>
            </a:r>
          </a:p>
          <a:p>
            <a:r>
              <a:rPr lang="en-US" sz="1050" u="sng" baseline="0" dirty="0"/>
              <a:t>Safety needs</a:t>
            </a:r>
            <a:r>
              <a:rPr lang="en-US" sz="1050" baseline="0" dirty="0"/>
              <a:t>: concerned with protection and physical well-being.</a:t>
            </a:r>
          </a:p>
          <a:p>
            <a:r>
              <a:rPr lang="en-US" sz="1050" u="sng" baseline="0" dirty="0"/>
              <a:t>Social needs</a:t>
            </a:r>
            <a:r>
              <a:rPr lang="en-US" sz="1050" baseline="0" dirty="0"/>
              <a:t>: concerned with love, friendship, status, and esteem—things that involve a person’s interaction with others.</a:t>
            </a:r>
          </a:p>
          <a:p>
            <a:r>
              <a:rPr lang="en-US" sz="1050" u="sng" baseline="0" dirty="0"/>
              <a:t>Personal needs</a:t>
            </a:r>
            <a:r>
              <a:rPr lang="en-US" sz="1050" baseline="0" dirty="0"/>
              <a:t>: concerned with an individual’s need for personal satisfaction—unrelated to what others think or do.</a:t>
            </a:r>
          </a:p>
          <a:p>
            <a:r>
              <a:rPr lang="en-US" sz="1050" u="sng" baseline="0" dirty="0"/>
              <a:t>Perception</a:t>
            </a:r>
            <a:r>
              <a:rPr lang="en-US" sz="1050" baseline="0" dirty="0"/>
              <a:t>: how one gathers and interprets information from the world around.</a:t>
            </a:r>
          </a:p>
          <a:p>
            <a:r>
              <a:rPr lang="en-US" sz="1050" u="sng" baseline="0" dirty="0"/>
              <a:t>Selective exposure</a:t>
            </a:r>
            <a:r>
              <a:rPr lang="en-US" sz="1050" baseline="0" dirty="0"/>
              <a:t>: seeking out and noticing only that information that interests us.</a:t>
            </a:r>
          </a:p>
          <a:p>
            <a:r>
              <a:rPr lang="en-US" sz="1050" u="sng" baseline="0" dirty="0"/>
              <a:t>Selective perception</a:t>
            </a:r>
            <a:r>
              <a:rPr lang="en-US" sz="1050" baseline="0" dirty="0"/>
              <a:t>: screening out and modifying </a:t>
            </a:r>
            <a:r>
              <a:rPr lang="en-US" sz="1200" b="0" i="0" u="none" strike="noStrike" kern="1200" baseline="0" dirty="0">
                <a:solidFill>
                  <a:schemeClr val="tx1"/>
                </a:solidFill>
                <a:latin typeface="Arial" charset="0"/>
                <a:ea typeface="+mn-ea"/>
                <a:cs typeface="Arial" charset="0"/>
              </a:rPr>
              <a:t>ideas, messages, and information that conflict with previously learned attitudes and beliefs.</a:t>
            </a:r>
          </a:p>
          <a:p>
            <a:r>
              <a:rPr lang="en-US" sz="1050" u="sng" baseline="0" dirty="0"/>
              <a:t>Selective retention</a:t>
            </a:r>
            <a:r>
              <a:rPr lang="en-US" sz="1050" baseline="0" dirty="0"/>
              <a:t>: remembering only that which we want to remember.</a:t>
            </a:r>
          </a:p>
          <a:p>
            <a:r>
              <a:rPr lang="en-US" sz="1050" u="sng" baseline="0" dirty="0"/>
              <a:t>Learning</a:t>
            </a:r>
            <a:r>
              <a:rPr lang="en-US" sz="1050" baseline="0" dirty="0"/>
              <a:t>: change </a:t>
            </a:r>
            <a:r>
              <a:rPr lang="en-US" sz="1200" b="0" i="0" u="none" strike="noStrike" kern="1200" baseline="0" dirty="0">
                <a:solidFill>
                  <a:schemeClr val="tx1"/>
                </a:solidFill>
                <a:latin typeface="Arial" charset="0"/>
                <a:ea typeface="+mn-ea"/>
                <a:cs typeface="Arial" charset="0"/>
              </a:rPr>
              <a:t>in a person’s thought processes caused by prior experience.</a:t>
            </a:r>
          </a:p>
          <a:p>
            <a:r>
              <a:rPr lang="en-US" sz="1050" u="sng" baseline="0" dirty="0"/>
              <a:t>Cues</a:t>
            </a:r>
            <a:r>
              <a:rPr lang="en-US" sz="1050" baseline="0" dirty="0"/>
              <a:t>: </a:t>
            </a:r>
            <a:r>
              <a:rPr lang="en-US" sz="1200" b="0" i="0" u="none" strike="noStrike" kern="1200" baseline="0" dirty="0">
                <a:solidFill>
                  <a:schemeClr val="tx1"/>
                </a:solidFill>
                <a:latin typeface="Arial" charset="0"/>
                <a:ea typeface="+mn-ea"/>
                <a:cs typeface="Arial" charset="0"/>
              </a:rPr>
              <a:t>products, signs, ads, and other stimuli in the environment.</a:t>
            </a:r>
          </a:p>
          <a:p>
            <a:r>
              <a:rPr lang="en-US" sz="1050" u="sng" baseline="0" dirty="0"/>
              <a:t>Response</a:t>
            </a:r>
            <a:r>
              <a:rPr lang="en-US" sz="1050" baseline="0" dirty="0"/>
              <a:t>: </a:t>
            </a:r>
            <a:r>
              <a:rPr lang="en-US" sz="1200" b="0" i="0" u="none" strike="noStrike" kern="1200" baseline="0" dirty="0">
                <a:solidFill>
                  <a:schemeClr val="tx1"/>
                </a:solidFill>
                <a:latin typeface="Arial" charset="0"/>
                <a:ea typeface="+mn-ea"/>
                <a:cs typeface="Arial" charset="0"/>
              </a:rPr>
              <a:t>effort to satisfy a drive.</a:t>
            </a:r>
          </a:p>
          <a:p>
            <a:r>
              <a:rPr lang="en-US" sz="1050" u="sng" baseline="0" dirty="0"/>
              <a:t>Reinforcement</a:t>
            </a:r>
            <a:r>
              <a:rPr lang="en-US" sz="1050" baseline="0" dirty="0"/>
              <a:t>: occurs when the response is followed by satisfaction—that is, reduction in the drive.</a:t>
            </a:r>
          </a:p>
          <a:p>
            <a:r>
              <a:rPr lang="en-US" sz="1050" u="sng" baseline="0" dirty="0"/>
              <a:t>Attitude</a:t>
            </a:r>
            <a:r>
              <a:rPr lang="en-US" sz="1050" baseline="0" dirty="0"/>
              <a:t>: a person’s point of view toward something.</a:t>
            </a:r>
          </a:p>
          <a:p>
            <a:r>
              <a:rPr lang="en-US" sz="1050" u="sng" baseline="0" dirty="0"/>
              <a:t>Belief</a:t>
            </a:r>
            <a:r>
              <a:rPr lang="en-US" sz="1050" baseline="0" dirty="0"/>
              <a:t>: a </a:t>
            </a:r>
            <a:r>
              <a:rPr lang="en-US" sz="1200" b="0" i="0" u="none" strike="noStrike" kern="1200" baseline="0" dirty="0">
                <a:solidFill>
                  <a:schemeClr val="tx1"/>
                </a:solidFill>
                <a:latin typeface="Arial" charset="0"/>
                <a:ea typeface="+mn-ea"/>
                <a:cs typeface="Arial" charset="0"/>
              </a:rPr>
              <a:t>person’s opinion about something.</a:t>
            </a:r>
          </a:p>
          <a:p>
            <a:r>
              <a:rPr lang="en-US" sz="1050" baseline="0" dirty="0"/>
              <a:t>.</a:t>
            </a:r>
          </a:p>
          <a:p>
            <a:endParaRPr lang="en-US" sz="1050" baseline="0" dirty="0"/>
          </a:p>
          <a:p>
            <a:pPr>
              <a:lnSpc>
                <a:spcPct val="80000"/>
              </a:lnSpc>
              <a:defRPr/>
            </a:pPr>
            <a:endParaRPr lang="en-US" sz="1050" dirty="0"/>
          </a:p>
        </p:txBody>
      </p:sp>
      <p:sp>
        <p:nvSpPr>
          <p:cNvPr id="75781" name="Text Box 3"/>
          <p:cNvSpPr txBox="1">
            <a:spLocks noChangeArrowheads="1"/>
          </p:cNvSpPr>
          <p:nvPr/>
        </p:nvSpPr>
        <p:spPr bwMode="auto">
          <a:xfrm>
            <a:off x="4294188" y="395288"/>
            <a:ext cx="2387600" cy="80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5.</a:t>
            </a:r>
          </a:p>
        </p:txBody>
      </p:sp>
    </p:spTree>
    <p:extLst>
      <p:ext uri="{BB962C8B-B14F-4D97-AF65-F5344CB8AC3E}">
        <p14:creationId xmlns:p14="http://schemas.microsoft.com/office/powerpoint/2010/main" val="1899665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503238" y="539750"/>
            <a:ext cx="3162300" cy="2373313"/>
          </a:xfrm>
          <a:ln/>
        </p:spPr>
      </p:sp>
      <p:sp>
        <p:nvSpPr>
          <p:cNvPr id="75779" name="Notes Placeholder 2"/>
          <p:cNvSpPr>
            <a:spLocks noGrp="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050" b="1" dirty="0"/>
              <a:t>Summary Overview</a:t>
            </a:r>
          </a:p>
          <a:p>
            <a:pPr>
              <a:lnSpc>
                <a:spcPct val="90000"/>
              </a:lnSpc>
              <a:defRPr/>
            </a:pPr>
            <a:r>
              <a:rPr lang="en-US" sz="1050" dirty="0"/>
              <a:t>These are key terms you should be familiar with based upon the material in this presentation.</a:t>
            </a:r>
          </a:p>
          <a:p>
            <a:pPr>
              <a:lnSpc>
                <a:spcPct val="90000"/>
              </a:lnSpc>
              <a:defRPr/>
            </a:pPr>
            <a:r>
              <a:rPr lang="en-US" sz="1050" b="1" dirty="0"/>
              <a:t>Key Issues</a:t>
            </a:r>
            <a:r>
              <a:rPr lang="en-US" sz="1050" b="1" u="sng" dirty="0"/>
              <a:t> </a:t>
            </a:r>
          </a:p>
          <a:p>
            <a:r>
              <a:rPr lang="en-US" sz="1050" u="sng" baseline="0" dirty="0"/>
              <a:t>Expectation</a:t>
            </a:r>
            <a:r>
              <a:rPr lang="en-US" sz="1050" baseline="0" dirty="0"/>
              <a:t>: an outcome or event that a person anticipates or looks forward to.</a:t>
            </a:r>
          </a:p>
          <a:p>
            <a:r>
              <a:rPr lang="en-US" sz="1050" u="sng" baseline="0" dirty="0"/>
              <a:t>Trust</a:t>
            </a:r>
            <a:r>
              <a:rPr lang="en-US" sz="1050" baseline="0" dirty="0"/>
              <a:t>: confidence a person has in the promises or actions of another person, brand, or company.</a:t>
            </a:r>
          </a:p>
          <a:p>
            <a:r>
              <a:rPr lang="en-US" sz="1050" u="sng" baseline="0" dirty="0"/>
              <a:t>Psychographics</a:t>
            </a:r>
            <a:r>
              <a:rPr lang="en-US" sz="1050" baseline="0" dirty="0"/>
              <a:t>: analysis of a person’s day-to-day pattern of living as expressed in that person’s Activities, Interests, and Opinions.</a:t>
            </a:r>
          </a:p>
          <a:p>
            <a:r>
              <a:rPr lang="en-US" sz="1050" u="sng" baseline="0" dirty="0"/>
              <a:t>Lifestyle analysis</a:t>
            </a:r>
            <a:r>
              <a:rPr lang="en-US" sz="1050" baseline="0" dirty="0"/>
              <a:t>: same as psychographics.</a:t>
            </a:r>
          </a:p>
          <a:p>
            <a:r>
              <a:rPr lang="en-US" sz="1050" u="sng" baseline="0" dirty="0"/>
              <a:t>Empty nesters</a:t>
            </a:r>
            <a:r>
              <a:rPr lang="en-US" sz="1050" baseline="0" dirty="0"/>
              <a:t>: people whose children are grown and who are now able to spend their money in other ways.</a:t>
            </a:r>
          </a:p>
          <a:p>
            <a:r>
              <a:rPr lang="en-US" sz="1050" u="sng" baseline="0" dirty="0"/>
              <a:t>Social class</a:t>
            </a:r>
            <a:r>
              <a:rPr lang="en-US" sz="1050" baseline="0" dirty="0"/>
              <a:t>: group of people who have approximately equal social position as viewed by others in the society.</a:t>
            </a:r>
          </a:p>
          <a:p>
            <a:r>
              <a:rPr lang="en-US" sz="1050" u="sng" baseline="0" dirty="0"/>
              <a:t>Reference group</a:t>
            </a:r>
            <a:r>
              <a:rPr lang="en-US" sz="1050" baseline="0" dirty="0"/>
              <a:t>: people to whom an individual looks when forming attitudes about a particular topic.</a:t>
            </a:r>
          </a:p>
          <a:p>
            <a:r>
              <a:rPr lang="en-US" sz="1050" u="sng" baseline="0" dirty="0"/>
              <a:t>Opinion leader</a:t>
            </a:r>
            <a:r>
              <a:rPr lang="en-US" sz="1050" baseline="0" dirty="0"/>
              <a:t>: </a:t>
            </a:r>
            <a:r>
              <a:rPr lang="en-US" sz="1200" b="0" i="0" u="none" strike="noStrike" kern="1200" baseline="0" dirty="0">
                <a:solidFill>
                  <a:schemeClr val="tx1"/>
                </a:solidFill>
                <a:latin typeface="Arial" charset="0"/>
                <a:ea typeface="+mn-ea"/>
                <a:cs typeface="Arial" charset="0"/>
              </a:rPr>
              <a:t>person who influences others.</a:t>
            </a:r>
          </a:p>
          <a:p>
            <a:r>
              <a:rPr lang="en-US" sz="1050" u="sng" baseline="0" dirty="0"/>
              <a:t>Culture</a:t>
            </a:r>
            <a:r>
              <a:rPr lang="en-US" sz="1050" baseline="0" dirty="0"/>
              <a:t>: whole set of beliefs, attitudes, and ways of doing things of a reasonably homogeneous set of people.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u="sng" dirty="0">
                <a:solidFill>
                  <a:schemeClr val="tx1"/>
                </a:solidFill>
              </a:rPr>
              <a:t>Purchase situation</a:t>
            </a:r>
            <a:r>
              <a:rPr lang="en-US" sz="1050" dirty="0">
                <a:solidFill>
                  <a:schemeClr val="tx1"/>
                </a:solidFill>
              </a:rPr>
              <a:t>: takes into account the purchase, time available, and location where a purchase is made.</a:t>
            </a:r>
          </a:p>
          <a:p>
            <a:r>
              <a:rPr lang="en-US" sz="1050" u="sng" baseline="0" dirty="0"/>
              <a:t>Extensive problem solving</a:t>
            </a:r>
            <a:r>
              <a:rPr lang="en-US" sz="1050" baseline="0" dirty="0"/>
              <a:t>: much effort put into d</a:t>
            </a:r>
            <a:r>
              <a:rPr lang="en-US" sz="1200" b="0" i="0" u="none" strike="noStrike" kern="1200" baseline="0" dirty="0">
                <a:solidFill>
                  <a:schemeClr val="tx1"/>
                </a:solidFill>
                <a:latin typeface="Arial" charset="0"/>
                <a:ea typeface="+mn-ea"/>
                <a:cs typeface="Arial" charset="0"/>
              </a:rPr>
              <a:t>eciding how to satisfy a need.</a:t>
            </a:r>
          </a:p>
          <a:p>
            <a:r>
              <a:rPr lang="en-US" sz="1050" u="sng" baseline="0" dirty="0"/>
              <a:t>Limited problem solving</a:t>
            </a:r>
            <a:r>
              <a:rPr lang="en-US" sz="1050" baseline="0" dirty="0"/>
              <a:t>: used by consumers when some effort is required in deciding the best way to satisfy a need.</a:t>
            </a:r>
          </a:p>
          <a:p>
            <a:r>
              <a:rPr lang="en-US" sz="1050" u="sng" baseline="0" dirty="0"/>
              <a:t>Routinized response behavior</a:t>
            </a:r>
            <a:r>
              <a:rPr lang="en-US" sz="1050" baseline="0" dirty="0"/>
              <a:t>: when a consumer regularly </a:t>
            </a:r>
            <a:r>
              <a:rPr lang="en-US" sz="1200" b="0" i="0" u="none" strike="noStrike" kern="1200" baseline="0" dirty="0">
                <a:solidFill>
                  <a:schemeClr val="tx1"/>
                </a:solidFill>
                <a:latin typeface="Arial" charset="0"/>
                <a:ea typeface="+mn-ea"/>
                <a:cs typeface="Arial" charset="0"/>
              </a:rPr>
              <a:t>selects a particular way of satisfying a need when it occurs.</a:t>
            </a:r>
          </a:p>
          <a:p>
            <a:r>
              <a:rPr lang="en-US" sz="1050" u="sng" baseline="0" dirty="0"/>
              <a:t>Low-involvement purchases</a:t>
            </a:r>
            <a:r>
              <a:rPr lang="en-US" sz="1050" baseline="0" dirty="0"/>
              <a:t>: that which have </a:t>
            </a:r>
            <a:r>
              <a:rPr lang="en-US" sz="1200" b="0" i="0" u="none" strike="noStrike" kern="1200" baseline="0" dirty="0">
                <a:solidFill>
                  <a:schemeClr val="tx1"/>
                </a:solidFill>
                <a:latin typeface="Arial" charset="0"/>
                <a:ea typeface="+mn-ea"/>
                <a:cs typeface="Arial" charset="0"/>
              </a:rPr>
              <a:t>little importance or relevance for the customer.</a:t>
            </a:r>
          </a:p>
          <a:p>
            <a:r>
              <a:rPr lang="en-US" sz="1050" u="sng" baseline="0" dirty="0"/>
              <a:t>Dissonance</a:t>
            </a:r>
            <a:r>
              <a:rPr lang="en-US" sz="1050" baseline="0" dirty="0"/>
              <a:t>: a feeling of uncertainty about whether the correct decision was made.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u="sng" baseline="0" dirty="0"/>
              <a:t>Predictive analytics</a:t>
            </a:r>
            <a:r>
              <a:rPr lang="en-US" sz="1050" baseline="0" dirty="0"/>
              <a:t>: </a:t>
            </a:r>
            <a:r>
              <a:rPr lang="en-US" sz="1200" b="0" i="0" kern="1200" baseline="0" dirty="0">
                <a:solidFill>
                  <a:schemeClr val="tx1"/>
                </a:solidFill>
                <a:effectLst/>
                <a:latin typeface="Arial" charset="0"/>
                <a:ea typeface="+mn-ea"/>
                <a:cs typeface="Arial" charset="0"/>
              </a:rPr>
              <a:t>a</a:t>
            </a:r>
            <a:r>
              <a:rPr lang="en-US" sz="1200" b="0" i="0" kern="1200" dirty="0">
                <a:solidFill>
                  <a:schemeClr val="tx1"/>
                </a:solidFill>
                <a:effectLst/>
                <a:latin typeface="Arial" charset="0"/>
                <a:ea typeface="+mn-ea"/>
                <a:cs typeface="Arial" charset="0"/>
              </a:rPr>
              <a:t> process used to analyze data to make predictions about unknown future events</a:t>
            </a:r>
            <a:r>
              <a:rPr lang="en-US" sz="1050" baseline="0" dirty="0"/>
              <a:t>.</a:t>
            </a:r>
          </a:p>
          <a:p>
            <a:r>
              <a:rPr lang="en-US" sz="1050" u="sng" baseline="0" dirty="0"/>
              <a:t>Adoption process</a:t>
            </a:r>
            <a:r>
              <a:rPr lang="en-US" sz="1050" baseline="0" dirty="0"/>
              <a:t>: the steps individuals go through on the way to accepting or rejecting a new idea.</a:t>
            </a:r>
          </a:p>
        </p:txBody>
      </p:sp>
      <p:sp>
        <p:nvSpPr>
          <p:cNvPr id="75781" name="Text Box 3"/>
          <p:cNvSpPr txBox="1">
            <a:spLocks noChangeArrowheads="1"/>
          </p:cNvSpPr>
          <p:nvPr/>
        </p:nvSpPr>
        <p:spPr bwMode="auto">
          <a:xfrm>
            <a:off x="4294188" y="395288"/>
            <a:ext cx="2387600" cy="80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5.</a:t>
            </a:r>
          </a:p>
        </p:txBody>
      </p:sp>
    </p:spTree>
    <p:extLst>
      <p:ext uri="{BB962C8B-B14F-4D97-AF65-F5344CB8AC3E}">
        <p14:creationId xmlns:p14="http://schemas.microsoft.com/office/powerpoint/2010/main" val="17886023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hyperlink" Target="http://www.viddler.com/embed/5d7c8f99/?f=1&amp;autoplay=0&amp;player=simple&amp;&amp;disablebranding=0"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hyperlink" Target="http://www.viddler.com/embed/3611c0e2/?f=1&amp;autoplay=0&amp;player=simple&amp;&amp;disablebranding=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4.jpeg"/><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3.xml"/><Relationship Id="rId5" Type="http://schemas.openxmlformats.org/officeDocument/2006/relationships/image" Target="../media/image18.jp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hyperlink" Target="http://www.viddler.com/embed/b97b7e80/?f=1&amp;autoplay=0&amp;player=simple&amp;&amp;disablebranding=0"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3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Chapter 5</a:t>
            </a:r>
          </a:p>
        </p:txBody>
      </p:sp>
      <p:sp>
        <p:nvSpPr>
          <p:cNvPr id="8" name="Subtitle 7"/>
          <p:cNvSpPr>
            <a:spLocks noGrp="1"/>
          </p:cNvSpPr>
          <p:nvPr>
            <p:ph type="subTitle" idx="1"/>
          </p:nvPr>
        </p:nvSpPr>
        <p:spPr>
          <a:xfrm>
            <a:off x="5486400" y="2250280"/>
            <a:ext cx="3117056" cy="2474120"/>
          </a:xfrm>
        </p:spPr>
        <p:txBody>
          <a:bodyPr>
            <a:normAutofit/>
          </a:bodyPr>
          <a:lstStyle/>
          <a:p>
            <a:r>
              <a:rPr lang="en-US" dirty="0"/>
              <a:t>Final Consumers and Their Buying Behavior</a:t>
            </a:r>
          </a:p>
          <a:p>
            <a:endParaRPr lang="en-US" dirty="0"/>
          </a:p>
        </p:txBody>
      </p:sp>
    </p:spTree>
    <p:custDataLst>
      <p:tags r:id="rId1"/>
    </p:custDataLst>
    <p:extLst>
      <p:ext uri="{BB962C8B-B14F-4D97-AF65-F5344CB8AC3E}">
        <p14:creationId xmlns:p14="http://schemas.microsoft.com/office/powerpoint/2010/main" val="1220301528"/>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a:r>
              <a:rPr lang="en-US" dirty="0"/>
              <a:t>describe how economic needs influence the buyer decision process.</a:t>
            </a:r>
          </a:p>
          <a:p>
            <a:pPr marL="514350"/>
            <a:r>
              <a:rPr lang="en-US" dirty="0"/>
              <a:t>understand how psychological variables affect an individual’s buying behavior.</a:t>
            </a:r>
          </a:p>
          <a:p>
            <a:pPr marL="514350"/>
            <a:r>
              <a:rPr lang="en-US" dirty="0"/>
              <a:t>understand how social influences affect an individual’s buying behavior.</a:t>
            </a:r>
          </a:p>
          <a:p>
            <a:pPr marL="514350"/>
            <a:r>
              <a:rPr lang="en-US" dirty="0"/>
              <a:t>describe how culture and ethnicity influence consumer buying behavior</a:t>
            </a:r>
          </a:p>
        </p:txBody>
      </p:sp>
    </p:spTree>
    <p:custDataLst>
      <p:tags r:id="rId1"/>
    </p:custDataLst>
    <p:extLst>
      <p:ext uri="{BB962C8B-B14F-4D97-AF65-F5344CB8AC3E}">
        <p14:creationId xmlns:p14="http://schemas.microsoft.com/office/powerpoint/2010/main" val="18486528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normAutofit/>
          </a:bodyPr>
          <a:lstStyle/>
          <a:p>
            <a:pPr marL="514350">
              <a:buFont typeface="+mj-lt"/>
              <a:buAutoNum type="arabicPeriod" startAt="5"/>
            </a:pPr>
            <a:r>
              <a:rPr lang="en-US" dirty="0"/>
              <a:t>explain how characteristics of the purchase situation influence consumer behavior.</a:t>
            </a:r>
          </a:p>
          <a:p>
            <a:pPr marL="514350">
              <a:buFont typeface="+mj-lt"/>
              <a:buAutoNum type="arabicPeriod" startAt="5"/>
            </a:pPr>
            <a:r>
              <a:rPr lang="en-US" dirty="0"/>
              <a:t>explain the process by which consumers make buying decisions.</a:t>
            </a:r>
          </a:p>
          <a:p>
            <a:pPr marL="514350">
              <a:buFont typeface="+mj-lt"/>
              <a:buAutoNum type="arabicPeriod" startAt="5"/>
            </a:pPr>
            <a:r>
              <a:rPr lang="en-US" dirty="0"/>
              <a:t>understand important new terms.</a:t>
            </a:r>
          </a:p>
        </p:txBody>
      </p:sp>
    </p:spTree>
    <p:custDataLst>
      <p:tags r:id="rId1"/>
    </p:custDataLst>
    <p:extLst>
      <p:ext uri="{BB962C8B-B14F-4D97-AF65-F5344CB8AC3E}">
        <p14:creationId xmlns:p14="http://schemas.microsoft.com/office/powerpoint/2010/main" val="172568939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25413"/>
            <a:ext cx="8686800" cy="1398587"/>
          </a:xfrm>
        </p:spPr>
        <p:txBody>
          <a:bodyPr>
            <a:noAutofit/>
          </a:bodyPr>
          <a:lstStyle/>
          <a:p>
            <a:r>
              <a:rPr lang="en-US" sz="3200" dirty="0"/>
              <a:t>Consumer Behavior for Marketing Strategy Planning (Exhibit 5-1)</a:t>
            </a:r>
          </a:p>
        </p:txBody>
      </p:sp>
      <p:sp>
        <p:nvSpPr>
          <p:cNvPr id="81" name="AutoShape 12"/>
          <p:cNvSpPr>
            <a:spLocks noChangeArrowheads="1"/>
          </p:cNvSpPr>
          <p:nvPr/>
        </p:nvSpPr>
        <p:spPr bwMode="auto">
          <a:xfrm>
            <a:off x="152400" y="1990988"/>
            <a:ext cx="1997075" cy="511175"/>
          </a:xfrm>
          <a:prstGeom prst="roundRect">
            <a:avLst>
              <a:gd name="adj" fmla="val 16667"/>
            </a:avLst>
          </a:prstGeom>
          <a:ln>
            <a:solidFill>
              <a:srgbClr val="FFFFFF"/>
            </a:solid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1600" b="1" dirty="0">
                <a:latin typeface="Arial" pitchFamily="34" charset="0"/>
                <a:cs typeface="Arial" pitchFamily="34" charset="0"/>
              </a:rPr>
              <a:t>Final Consumers</a:t>
            </a:r>
          </a:p>
        </p:txBody>
      </p:sp>
      <p:grpSp>
        <p:nvGrpSpPr>
          <p:cNvPr id="2" name="Group 1"/>
          <p:cNvGrpSpPr/>
          <p:nvPr/>
        </p:nvGrpSpPr>
        <p:grpSpPr>
          <a:xfrm>
            <a:off x="2811277" y="1261646"/>
            <a:ext cx="3415504" cy="342900"/>
            <a:chOff x="2895600" y="1447800"/>
            <a:chExt cx="3415504" cy="342900"/>
          </a:xfrm>
        </p:grpSpPr>
        <p:sp>
          <p:nvSpPr>
            <p:cNvPr id="29717" name="Line 10"/>
            <p:cNvSpPr>
              <a:spLocks noChangeShapeType="1"/>
            </p:cNvSpPr>
            <p:nvPr/>
          </p:nvSpPr>
          <p:spPr bwMode="auto">
            <a:xfrm flipH="1">
              <a:off x="2895600" y="1447800"/>
              <a:ext cx="3415504" cy="0"/>
            </a:xfrm>
            <a:prstGeom prst="line">
              <a:avLst/>
            </a:prstGeom>
            <a:noFill/>
            <a:ln w="381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p>
          </p:txBody>
        </p:sp>
        <p:cxnSp>
          <p:nvCxnSpPr>
            <p:cNvPr id="10" name="Straight Connector 9"/>
            <p:cNvCxnSpPr/>
            <p:nvPr/>
          </p:nvCxnSpPr>
          <p:spPr>
            <a:xfrm>
              <a:off x="2895600" y="1447800"/>
              <a:ext cx="0" cy="34290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1134877" y="1600200"/>
            <a:ext cx="2727140" cy="20674"/>
            <a:chOff x="1219200" y="1786354"/>
            <a:chExt cx="2727140" cy="20674"/>
          </a:xfrm>
        </p:grpSpPr>
        <p:cxnSp>
          <p:nvCxnSpPr>
            <p:cNvPr id="12" name="Straight Connector 11"/>
            <p:cNvCxnSpPr/>
            <p:nvPr/>
          </p:nvCxnSpPr>
          <p:spPr>
            <a:xfrm flipH="1">
              <a:off x="1219200" y="1807028"/>
              <a:ext cx="166034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879540" y="1786354"/>
              <a:ext cx="1066800" cy="0"/>
            </a:xfrm>
            <a:prstGeom prst="line">
              <a:avLst/>
            </a:prstGeom>
            <a:ln w="28575">
              <a:solidFill>
                <a:srgbClr val="FFFFFF"/>
              </a:solidFill>
              <a:prstDash val="sysDot"/>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150937" y="1609988"/>
            <a:ext cx="2735078" cy="378222"/>
            <a:chOff x="1235260" y="1796142"/>
            <a:chExt cx="2735078" cy="378222"/>
          </a:xfrm>
        </p:grpSpPr>
        <p:cxnSp>
          <p:nvCxnSpPr>
            <p:cNvPr id="14" name="Straight Arrow Connector 13"/>
            <p:cNvCxnSpPr/>
            <p:nvPr/>
          </p:nvCxnSpPr>
          <p:spPr>
            <a:xfrm>
              <a:off x="1235260" y="1796142"/>
              <a:ext cx="0" cy="378222"/>
            </a:xfrm>
            <a:prstGeom prst="straightConnector1">
              <a:avLst/>
            </a:prstGeom>
            <a:ln w="28575">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962400" y="1796142"/>
              <a:ext cx="7938" cy="378222"/>
            </a:xfrm>
            <a:prstGeom prst="straightConnector1">
              <a:avLst/>
            </a:prstGeom>
            <a:ln w="28575">
              <a:solidFill>
                <a:srgbClr val="FFFFFF"/>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36" name="AutoShape 12"/>
          <p:cNvSpPr>
            <a:spLocks noChangeArrowheads="1"/>
          </p:cNvSpPr>
          <p:nvPr/>
        </p:nvSpPr>
        <p:spPr bwMode="auto">
          <a:xfrm>
            <a:off x="2887477" y="1996544"/>
            <a:ext cx="1997075" cy="505619"/>
          </a:xfrm>
          <a:prstGeom prst="roundRect">
            <a:avLst>
              <a:gd name="adj" fmla="val 16667"/>
            </a:avLst>
          </a:prstGeom>
          <a:ln>
            <a:solidFill>
              <a:srgbClr val="FFFFFF"/>
            </a:solidFill>
            <a:prstDash val="dash"/>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1600" b="1" dirty="0">
                <a:latin typeface="Arial" pitchFamily="34" charset="0"/>
                <a:cs typeface="Arial" pitchFamily="34" charset="0"/>
              </a:rPr>
              <a:t>Organizational</a:t>
            </a:r>
          </a:p>
          <a:p>
            <a:r>
              <a:rPr lang="en-US" sz="1600" b="1" dirty="0">
                <a:latin typeface="Arial" pitchFamily="34" charset="0"/>
                <a:cs typeface="Arial" pitchFamily="34" charset="0"/>
              </a:rPr>
              <a:t>Consumers</a:t>
            </a:r>
          </a:p>
        </p:txBody>
      </p:sp>
      <p:grpSp>
        <p:nvGrpSpPr>
          <p:cNvPr id="5" name="Group 4"/>
          <p:cNvGrpSpPr/>
          <p:nvPr/>
        </p:nvGrpSpPr>
        <p:grpSpPr>
          <a:xfrm>
            <a:off x="1126763" y="2518569"/>
            <a:ext cx="1126939" cy="606570"/>
            <a:chOff x="1211086" y="2704723"/>
            <a:chExt cx="1126939" cy="606570"/>
          </a:xfrm>
        </p:grpSpPr>
        <p:cxnSp>
          <p:nvCxnSpPr>
            <p:cNvPr id="21" name="Straight Connector 20"/>
            <p:cNvCxnSpPr/>
            <p:nvPr/>
          </p:nvCxnSpPr>
          <p:spPr>
            <a:xfrm>
              <a:off x="1227323" y="2704723"/>
              <a:ext cx="0" cy="224631"/>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11086" y="2924059"/>
              <a:ext cx="1126939"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327139" y="2916913"/>
              <a:ext cx="5350" cy="394380"/>
            </a:xfrm>
            <a:prstGeom prst="straightConnector1">
              <a:avLst/>
            </a:prstGeom>
            <a:ln w="28575">
              <a:solidFill>
                <a:srgbClr val="FFFFFF"/>
              </a:solidFill>
              <a:tailEnd type="arrow"/>
            </a:ln>
          </p:spPr>
          <p:style>
            <a:lnRef idx="1">
              <a:schemeClr val="accent1"/>
            </a:lnRef>
            <a:fillRef idx="0">
              <a:schemeClr val="accent1"/>
            </a:fillRef>
            <a:effectRef idx="0">
              <a:schemeClr val="accent1"/>
            </a:effectRef>
            <a:fontRef idx="minor">
              <a:schemeClr val="tx1"/>
            </a:fontRef>
          </p:style>
        </p:cxnSp>
      </p:grpSp>
      <p:sp>
        <p:nvSpPr>
          <p:cNvPr id="46" name="AutoShape 12"/>
          <p:cNvSpPr>
            <a:spLocks noChangeArrowheads="1"/>
          </p:cNvSpPr>
          <p:nvPr/>
        </p:nvSpPr>
        <p:spPr bwMode="auto">
          <a:xfrm>
            <a:off x="152400" y="3166646"/>
            <a:ext cx="3192277" cy="838200"/>
          </a:xfrm>
          <a:prstGeom prst="roundRect">
            <a:avLst>
              <a:gd name="adj" fmla="val 16667"/>
            </a:avLst>
          </a:prstGeom>
          <a:ln>
            <a:solidFill>
              <a:srgbClr val="FFFFFF"/>
            </a:solid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t"/>
          <a:lstStyle/>
          <a:p>
            <a:r>
              <a:rPr lang="en-US" sz="1600" b="1" dirty="0">
                <a:latin typeface="Arial" pitchFamily="34" charset="0"/>
                <a:cs typeface="Arial" pitchFamily="34" charset="0"/>
              </a:rPr>
              <a:t>Chapter 5</a:t>
            </a:r>
          </a:p>
          <a:p>
            <a:r>
              <a:rPr lang="en-US" sz="1600" b="1" dirty="0">
                <a:latin typeface="Arial" pitchFamily="34" charset="0"/>
                <a:cs typeface="Arial" pitchFamily="34" charset="0"/>
              </a:rPr>
              <a:t>Final Consumers and Their </a:t>
            </a:r>
          </a:p>
          <a:p>
            <a:r>
              <a:rPr lang="en-US" sz="1600" b="1" dirty="0">
                <a:latin typeface="Arial" pitchFamily="34" charset="0"/>
                <a:cs typeface="Arial" pitchFamily="34" charset="0"/>
              </a:rPr>
              <a:t>Buying Behavior</a:t>
            </a:r>
          </a:p>
        </p:txBody>
      </p:sp>
      <p:grpSp>
        <p:nvGrpSpPr>
          <p:cNvPr id="6" name="Group 5"/>
          <p:cNvGrpSpPr/>
          <p:nvPr/>
        </p:nvGrpSpPr>
        <p:grpSpPr>
          <a:xfrm>
            <a:off x="3878077" y="2438400"/>
            <a:ext cx="2049462" cy="728246"/>
            <a:chOff x="3962400" y="2624554"/>
            <a:chExt cx="2049462" cy="728246"/>
          </a:xfrm>
        </p:grpSpPr>
        <p:cxnSp>
          <p:nvCxnSpPr>
            <p:cNvPr id="29" name="Straight Connector 28"/>
            <p:cNvCxnSpPr/>
            <p:nvPr/>
          </p:nvCxnSpPr>
          <p:spPr>
            <a:xfrm>
              <a:off x="3970523" y="2624554"/>
              <a:ext cx="0" cy="224631"/>
            </a:xfrm>
            <a:prstGeom prst="line">
              <a:avLst/>
            </a:prstGeom>
            <a:ln w="28575">
              <a:solidFill>
                <a:srgbClr val="FFFFFF"/>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962400" y="2895600"/>
              <a:ext cx="2049462" cy="0"/>
            </a:xfrm>
            <a:prstGeom prst="line">
              <a:avLst/>
            </a:prstGeom>
            <a:ln w="28575">
              <a:solidFill>
                <a:srgbClr val="FFFFFF"/>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011862" y="2895600"/>
              <a:ext cx="0" cy="457200"/>
            </a:xfrm>
            <a:prstGeom prst="straightConnector1">
              <a:avLst/>
            </a:prstGeom>
            <a:ln w="28575">
              <a:solidFill>
                <a:srgbClr val="FFFFFF"/>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57" name="AutoShape 12"/>
          <p:cNvSpPr>
            <a:spLocks noChangeArrowheads="1"/>
          </p:cNvSpPr>
          <p:nvPr/>
        </p:nvSpPr>
        <p:spPr bwMode="auto">
          <a:xfrm>
            <a:off x="4106678" y="3166646"/>
            <a:ext cx="4572000" cy="838200"/>
          </a:xfrm>
          <a:prstGeom prst="roundRect">
            <a:avLst>
              <a:gd name="adj" fmla="val 16667"/>
            </a:avLst>
          </a:prstGeom>
          <a:ln>
            <a:solidFill>
              <a:srgbClr val="FFFFFF"/>
            </a:solidFill>
            <a:prstDash val="dash"/>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t"/>
          <a:lstStyle/>
          <a:p>
            <a:r>
              <a:rPr lang="en-US" sz="1600" b="1" dirty="0">
                <a:latin typeface="Arial" pitchFamily="34" charset="0"/>
                <a:cs typeface="Arial" pitchFamily="34" charset="0"/>
              </a:rPr>
              <a:t>Chapter 6</a:t>
            </a:r>
          </a:p>
          <a:p>
            <a:r>
              <a:rPr lang="en-US" sz="1600" b="1" dirty="0">
                <a:latin typeface="Arial" pitchFamily="34" charset="0"/>
                <a:cs typeface="Arial" pitchFamily="34" charset="0"/>
              </a:rPr>
              <a:t>Business and Organizational Customers and </a:t>
            </a:r>
          </a:p>
          <a:p>
            <a:r>
              <a:rPr lang="en-US" sz="1600" b="1" dirty="0">
                <a:latin typeface="Arial" pitchFamily="34" charset="0"/>
                <a:cs typeface="Arial" pitchFamily="34" charset="0"/>
              </a:rPr>
              <a:t>Their Buying Behavior</a:t>
            </a:r>
          </a:p>
        </p:txBody>
      </p:sp>
      <p:grpSp>
        <p:nvGrpSpPr>
          <p:cNvPr id="11" name="Group 10"/>
          <p:cNvGrpSpPr/>
          <p:nvPr/>
        </p:nvGrpSpPr>
        <p:grpSpPr>
          <a:xfrm>
            <a:off x="272207" y="4043717"/>
            <a:ext cx="8435777" cy="2433282"/>
            <a:chOff x="356531" y="4174154"/>
            <a:chExt cx="8349344" cy="2489000"/>
          </a:xfrm>
        </p:grpSpPr>
        <p:grpSp>
          <p:nvGrpSpPr>
            <p:cNvPr id="7" name="Group 6"/>
            <p:cNvGrpSpPr/>
            <p:nvPr/>
          </p:nvGrpSpPr>
          <p:grpSpPr>
            <a:xfrm>
              <a:off x="356531" y="4174154"/>
              <a:ext cx="8349344" cy="2489000"/>
              <a:chOff x="359229" y="4152964"/>
              <a:chExt cx="8349344" cy="2489000"/>
            </a:xfrm>
          </p:grpSpPr>
          <p:cxnSp>
            <p:nvCxnSpPr>
              <p:cNvPr id="54" name="Straight Arrow Connector 53"/>
              <p:cNvCxnSpPr/>
              <p:nvPr/>
            </p:nvCxnSpPr>
            <p:spPr>
              <a:xfrm flipH="1">
                <a:off x="1749402" y="4152964"/>
                <a:ext cx="1" cy="22860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62000" y="4322210"/>
                <a:ext cx="2057400" cy="346306"/>
              </a:xfrm>
              <a:prstGeom prst="rect">
                <a:avLst/>
              </a:prstGeom>
              <a:noFill/>
            </p:spPr>
            <p:txBody>
              <a:bodyPr wrap="square" rtlCol="0">
                <a:spAutoFit/>
              </a:bodyPr>
              <a:lstStyle/>
              <a:p>
                <a:r>
                  <a:rPr lang="en-US" sz="1600" b="1" dirty="0"/>
                  <a:t>Marketing Mixes</a:t>
                </a:r>
              </a:p>
            </p:txBody>
          </p:sp>
          <p:sp>
            <p:nvSpPr>
              <p:cNvPr id="75" name="TextBox 74"/>
              <p:cNvSpPr txBox="1"/>
              <p:nvPr/>
            </p:nvSpPr>
            <p:spPr>
              <a:xfrm>
                <a:off x="5562600" y="4322210"/>
                <a:ext cx="2057400" cy="346306"/>
              </a:xfrm>
              <a:prstGeom prst="rect">
                <a:avLst/>
              </a:prstGeom>
              <a:noFill/>
            </p:spPr>
            <p:txBody>
              <a:bodyPr wrap="square" rtlCol="0">
                <a:spAutoFit/>
              </a:bodyPr>
              <a:lstStyle/>
              <a:p>
                <a:r>
                  <a:rPr lang="en-US" sz="1600" b="1" dirty="0"/>
                  <a:t>Other Stimuli</a:t>
                </a:r>
              </a:p>
            </p:txBody>
          </p:sp>
          <p:sp>
            <p:nvSpPr>
              <p:cNvPr id="58" name="Rounded Rectangle 57"/>
              <p:cNvSpPr/>
              <p:nvPr/>
            </p:nvSpPr>
            <p:spPr>
              <a:xfrm>
                <a:off x="359229" y="4627010"/>
                <a:ext cx="8349344" cy="15484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p:cNvSpPr txBox="1"/>
              <p:nvPr/>
            </p:nvSpPr>
            <p:spPr>
              <a:xfrm>
                <a:off x="2805904" y="4655286"/>
                <a:ext cx="3505200" cy="346306"/>
              </a:xfrm>
              <a:prstGeom prst="rect">
                <a:avLst/>
              </a:prstGeom>
              <a:noFill/>
            </p:spPr>
            <p:txBody>
              <a:bodyPr wrap="square" rtlCol="0">
                <a:spAutoFit/>
              </a:bodyPr>
              <a:lstStyle/>
              <a:p>
                <a:r>
                  <a:rPr lang="en-US" sz="1600" b="1" dirty="0">
                    <a:solidFill>
                      <a:schemeClr val="bg1"/>
                    </a:solidFill>
                  </a:rPr>
                  <a:t>Person Making Decisions</a:t>
                </a:r>
              </a:p>
            </p:txBody>
          </p:sp>
          <p:sp>
            <p:nvSpPr>
              <p:cNvPr id="82" name="TextBox 81"/>
              <p:cNvSpPr txBox="1"/>
              <p:nvPr/>
            </p:nvSpPr>
            <p:spPr>
              <a:xfrm>
                <a:off x="2141630" y="4985654"/>
                <a:ext cx="1592170" cy="598165"/>
              </a:xfrm>
              <a:prstGeom prst="rect">
                <a:avLst/>
              </a:prstGeom>
              <a:solidFill>
                <a:srgbClr val="00B050"/>
              </a:solidFill>
            </p:spPr>
            <p:txBody>
              <a:bodyPr wrap="square" rtlCol="0">
                <a:spAutoFit/>
              </a:bodyPr>
              <a:lstStyle/>
              <a:p>
                <a:r>
                  <a:rPr lang="en-US" sz="1600" b="1" dirty="0"/>
                  <a:t>Psychological Variables</a:t>
                </a:r>
              </a:p>
            </p:txBody>
          </p:sp>
          <p:sp>
            <p:nvSpPr>
              <p:cNvPr id="83" name="TextBox 82"/>
              <p:cNvSpPr txBox="1"/>
              <p:nvPr/>
            </p:nvSpPr>
            <p:spPr>
              <a:xfrm>
                <a:off x="3810000" y="4985654"/>
                <a:ext cx="1592170" cy="598165"/>
              </a:xfrm>
              <a:prstGeom prst="rect">
                <a:avLst/>
              </a:prstGeom>
              <a:solidFill>
                <a:srgbClr val="00B050"/>
              </a:solidFill>
            </p:spPr>
            <p:txBody>
              <a:bodyPr wrap="square" rtlCol="0">
                <a:spAutoFit/>
              </a:bodyPr>
              <a:lstStyle/>
              <a:p>
                <a:r>
                  <a:rPr lang="en-US" sz="1600" b="1" dirty="0"/>
                  <a:t>Social Influences</a:t>
                </a:r>
              </a:p>
            </p:txBody>
          </p:sp>
          <p:sp>
            <p:nvSpPr>
              <p:cNvPr id="84" name="TextBox 83"/>
              <p:cNvSpPr txBox="1"/>
              <p:nvPr/>
            </p:nvSpPr>
            <p:spPr>
              <a:xfrm>
                <a:off x="5494430" y="4985654"/>
                <a:ext cx="1592170" cy="584775"/>
              </a:xfrm>
              <a:prstGeom prst="rect">
                <a:avLst/>
              </a:prstGeom>
              <a:solidFill>
                <a:srgbClr val="00B050"/>
              </a:solidFill>
            </p:spPr>
            <p:txBody>
              <a:bodyPr wrap="square" rtlCol="0" anchor="ctr">
                <a:spAutoFit/>
              </a:bodyPr>
              <a:lstStyle/>
              <a:p>
                <a:r>
                  <a:rPr lang="en-US" sz="1600" b="1" dirty="0"/>
                  <a:t>Culture</a:t>
                </a:r>
              </a:p>
              <a:p>
                <a:endParaRPr lang="en-US" sz="1600" b="1" dirty="0"/>
              </a:p>
            </p:txBody>
          </p:sp>
          <p:sp>
            <p:nvSpPr>
              <p:cNvPr id="88" name="TextBox 87"/>
              <p:cNvSpPr txBox="1"/>
              <p:nvPr/>
            </p:nvSpPr>
            <p:spPr>
              <a:xfrm>
                <a:off x="7116403" y="4984092"/>
                <a:ext cx="1487744" cy="598165"/>
              </a:xfrm>
              <a:prstGeom prst="rect">
                <a:avLst/>
              </a:prstGeom>
              <a:solidFill>
                <a:srgbClr val="00B050"/>
              </a:solidFill>
            </p:spPr>
            <p:txBody>
              <a:bodyPr wrap="square" rtlCol="0" anchor="ctr">
                <a:spAutoFit/>
              </a:bodyPr>
              <a:lstStyle/>
              <a:p>
                <a:r>
                  <a:rPr lang="en-US" sz="1600" b="1" dirty="0"/>
                  <a:t>Purchase Situation</a:t>
                </a:r>
              </a:p>
            </p:txBody>
          </p:sp>
          <p:sp>
            <p:nvSpPr>
              <p:cNvPr id="63" name="Rounded Rectangle 62"/>
              <p:cNvSpPr/>
              <p:nvPr/>
            </p:nvSpPr>
            <p:spPr>
              <a:xfrm>
                <a:off x="914400" y="5818101"/>
                <a:ext cx="7391400" cy="3105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t>Consumer Decision Process</a:t>
                </a:r>
              </a:p>
            </p:txBody>
          </p:sp>
          <p:cxnSp>
            <p:nvCxnSpPr>
              <p:cNvPr id="96" name="Straight Arrow Connector 95"/>
              <p:cNvCxnSpPr/>
              <p:nvPr/>
            </p:nvCxnSpPr>
            <p:spPr>
              <a:xfrm flipH="1">
                <a:off x="4495799" y="6151010"/>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1243744" y="6303410"/>
                <a:ext cx="6332714" cy="338554"/>
              </a:xfrm>
              <a:prstGeom prst="rect">
                <a:avLst/>
              </a:prstGeom>
              <a:noFill/>
            </p:spPr>
            <p:txBody>
              <a:bodyPr wrap="square" rtlCol="0">
                <a:spAutoFit/>
              </a:bodyPr>
              <a:lstStyle/>
              <a:p>
                <a:r>
                  <a:rPr lang="en-US" sz="1600" b="1" dirty="0"/>
                  <a:t>Person does or does not purchase</a:t>
                </a:r>
              </a:p>
            </p:txBody>
          </p:sp>
          <p:sp>
            <p:nvSpPr>
              <p:cNvPr id="61" name="TextBox 60"/>
              <p:cNvSpPr txBox="1"/>
              <p:nvPr/>
            </p:nvSpPr>
            <p:spPr>
              <a:xfrm>
                <a:off x="457200" y="4952572"/>
                <a:ext cx="1592170" cy="598165"/>
              </a:xfrm>
              <a:prstGeom prst="rect">
                <a:avLst/>
              </a:prstGeom>
              <a:solidFill>
                <a:srgbClr val="00B050"/>
              </a:solidFill>
            </p:spPr>
            <p:txBody>
              <a:bodyPr wrap="square" rtlCol="0">
                <a:spAutoFit/>
              </a:bodyPr>
              <a:lstStyle/>
              <a:p>
                <a:r>
                  <a:rPr lang="en-US" sz="1600" b="1" dirty="0"/>
                  <a:t>Economic Needs</a:t>
                </a:r>
              </a:p>
            </p:txBody>
          </p:sp>
        </p:grpSp>
        <p:cxnSp>
          <p:nvCxnSpPr>
            <p:cNvPr id="89" name="Straight Arrow Connector 88"/>
            <p:cNvCxnSpPr/>
            <p:nvPr/>
          </p:nvCxnSpPr>
          <p:spPr>
            <a:xfrm flipH="1">
              <a:off x="1295400" y="5571927"/>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a:off x="2743199" y="5595254"/>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4495799" y="5595254"/>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6248399" y="5595254"/>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7848599" y="5595254"/>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pic>
        <p:nvPicPr>
          <p:cNvPr id="47"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240277" y="880646"/>
            <a:ext cx="2446338" cy="1665371"/>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868564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up)">
                                      <p:cBhvr>
                                        <p:cTn id="19" dur="500"/>
                                        <p:tgtEl>
                                          <p:spTgt spid="8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up)">
                                      <p:cBhvr>
                                        <p:cTn id="23" dur="500"/>
                                        <p:tgtEl>
                                          <p:spTgt spid="3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up)">
                                      <p:cBhvr>
                                        <p:cTn id="40" dur="500"/>
                                        <p:tgtEl>
                                          <p:spTgt spid="46"/>
                                        </p:tgtEl>
                                      </p:cBhvr>
                                    </p:animEffect>
                                  </p:childTnLst>
                                </p:cTn>
                              </p:par>
                            </p:childTnLst>
                          </p:cTn>
                        </p:par>
                        <p:par>
                          <p:cTn id="41" fill="hold">
                            <p:stCondLst>
                              <p:cond delay="1000"/>
                            </p:stCondLst>
                            <p:childTnLst>
                              <p:par>
                                <p:cTn id="42" presetID="22" presetClass="entr" presetSubtype="1"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36" grpId="0" animBg="1"/>
      <p:bldP spid="46"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6987"/>
            <a:ext cx="8229600" cy="1398587"/>
          </a:xfrm>
        </p:spPr>
        <p:txBody>
          <a:bodyPr>
            <a:normAutofit fontScale="90000"/>
          </a:bodyPr>
          <a:lstStyle/>
          <a:p>
            <a:r>
              <a:rPr lang="en-US" dirty="0"/>
              <a:t>A Model of Influences on Consumer Behavior (Exhibit 5-2)</a:t>
            </a:r>
          </a:p>
        </p:txBody>
      </p:sp>
      <p:grpSp>
        <p:nvGrpSpPr>
          <p:cNvPr id="2" name="Group 3"/>
          <p:cNvGrpSpPr>
            <a:grpSpLocks/>
          </p:cNvGrpSpPr>
          <p:nvPr/>
        </p:nvGrpSpPr>
        <p:grpSpPr bwMode="auto">
          <a:xfrm>
            <a:off x="12064" y="1543050"/>
            <a:ext cx="9088122" cy="4032250"/>
            <a:chOff x="74" y="975"/>
            <a:chExt cx="5612" cy="2540"/>
          </a:xfrm>
        </p:grpSpPr>
        <p:sp>
          <p:nvSpPr>
            <p:cNvPr id="31" name="AutoShape 4"/>
            <p:cNvSpPr>
              <a:spLocks noChangeArrowheads="1"/>
            </p:cNvSpPr>
            <p:nvPr/>
          </p:nvSpPr>
          <p:spPr bwMode="auto">
            <a:xfrm>
              <a:off x="74" y="975"/>
              <a:ext cx="5612" cy="254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400" b="1" dirty="0">
                  <a:latin typeface="Arial" charset="0"/>
                  <a:cs typeface="Arial" charset="0"/>
                </a:rPr>
                <a:t>Person making decision</a:t>
              </a:r>
            </a:p>
            <a:p>
              <a:pPr>
                <a:defRPr/>
              </a:pPr>
              <a:endParaRPr lang="en-US" sz="2400" b="1" dirty="0">
                <a:effectLst>
                  <a:outerShdw blurRad="38100" dist="38100" dir="2700000" algn="tl">
                    <a:srgbClr val="FFFFFF"/>
                  </a:outerShdw>
                </a:effectLst>
                <a:latin typeface="Arial" charset="0"/>
                <a:cs typeface="Arial" charset="0"/>
              </a:endParaRPr>
            </a:p>
            <a:p>
              <a:pPr>
                <a:defRPr/>
              </a:pPr>
              <a:endParaRPr lang="en-US" sz="2400" b="1" dirty="0">
                <a:effectLst>
                  <a:outerShdw blurRad="38100" dist="38100" dir="2700000" algn="tl">
                    <a:srgbClr val="FFFFFF"/>
                  </a:outerShdw>
                </a:effectLst>
                <a:latin typeface="Arial" charset="0"/>
                <a:cs typeface="Arial" charset="0"/>
              </a:endParaRPr>
            </a:p>
            <a:p>
              <a:pPr>
                <a:defRPr/>
              </a:pPr>
              <a:endParaRPr lang="en-US" sz="2400" b="1" dirty="0">
                <a:effectLst>
                  <a:outerShdw blurRad="38100" dist="38100" dir="2700000" algn="tl">
                    <a:srgbClr val="FFFFFF"/>
                  </a:outerShdw>
                </a:effectLst>
                <a:latin typeface="Arial" charset="0"/>
                <a:cs typeface="Arial" charset="0"/>
              </a:endParaRPr>
            </a:p>
            <a:p>
              <a:pPr>
                <a:defRPr/>
              </a:pPr>
              <a:endParaRPr lang="en-US" sz="2400" b="1" dirty="0">
                <a:effectLst>
                  <a:outerShdw blurRad="38100" dist="38100" dir="2700000" algn="tl">
                    <a:srgbClr val="FFFFFF"/>
                  </a:outerShdw>
                </a:effectLst>
                <a:latin typeface="Arial" charset="0"/>
                <a:cs typeface="Arial" charset="0"/>
              </a:endParaRPr>
            </a:p>
            <a:p>
              <a:pPr>
                <a:defRPr/>
              </a:pPr>
              <a:endParaRPr lang="en-US" sz="2800" b="1" dirty="0">
                <a:effectLst>
                  <a:outerShdw blurRad="38100" dist="38100" dir="2700000" algn="tl">
                    <a:srgbClr val="FFFFFF"/>
                  </a:outerShdw>
                </a:effectLst>
                <a:latin typeface="Arial" charset="0"/>
                <a:cs typeface="Arial" charset="0"/>
              </a:endParaRPr>
            </a:p>
            <a:p>
              <a:pPr>
                <a:defRPr/>
              </a:pPr>
              <a:endParaRPr lang="en-US" sz="2800" b="1" dirty="0">
                <a:effectLst>
                  <a:outerShdw blurRad="38100" dist="38100" dir="2700000" algn="tl">
                    <a:srgbClr val="FFFFFF"/>
                  </a:outerShdw>
                </a:effectLst>
                <a:latin typeface="Arial" charset="0"/>
                <a:cs typeface="Arial" charset="0"/>
              </a:endParaRPr>
            </a:p>
            <a:p>
              <a:pPr>
                <a:defRPr/>
              </a:pPr>
              <a:endParaRPr lang="en-US" sz="2800" b="1" dirty="0">
                <a:effectLst>
                  <a:outerShdw blurRad="38100" dist="38100" dir="2700000" algn="tl">
                    <a:srgbClr val="FFFFFF"/>
                  </a:outerShdw>
                </a:effectLst>
                <a:latin typeface="Arial" charset="0"/>
                <a:cs typeface="Arial" charset="0"/>
              </a:endParaRPr>
            </a:p>
            <a:p>
              <a:pPr>
                <a:defRPr/>
              </a:pPr>
              <a:endParaRPr lang="en-US" sz="2800" b="1" dirty="0">
                <a:effectLst>
                  <a:outerShdw blurRad="38100" dist="38100" dir="2700000" algn="tl">
                    <a:srgbClr val="FFFFFF"/>
                  </a:outerShdw>
                </a:effectLst>
                <a:latin typeface="Arial" charset="0"/>
                <a:cs typeface="Arial" charset="0"/>
              </a:endParaRPr>
            </a:p>
            <a:p>
              <a:pPr>
                <a:defRPr/>
              </a:pPr>
              <a:endParaRPr lang="en-US" sz="2800" b="1" dirty="0">
                <a:effectLst>
                  <a:outerShdw blurRad="38100" dist="38100" dir="2700000" algn="tl">
                    <a:srgbClr val="FFFFFF"/>
                  </a:outerShdw>
                </a:effectLst>
                <a:latin typeface="Arial" charset="0"/>
                <a:cs typeface="Arial" charset="0"/>
              </a:endParaRPr>
            </a:p>
          </p:txBody>
        </p:sp>
        <p:sp>
          <p:nvSpPr>
            <p:cNvPr id="27668" name="AutoShape 5"/>
            <p:cNvSpPr>
              <a:spLocks noChangeArrowheads="1"/>
            </p:cNvSpPr>
            <p:nvPr/>
          </p:nvSpPr>
          <p:spPr bwMode="auto">
            <a:xfrm>
              <a:off x="154" y="1299"/>
              <a:ext cx="1154" cy="1611"/>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r>
                <a:rPr lang="en-US" sz="1600" b="1" u="sng" dirty="0"/>
                <a:t>Economic </a:t>
              </a:r>
            </a:p>
            <a:p>
              <a:pPr algn="l"/>
              <a:r>
                <a:rPr lang="en-US" sz="1600" b="1" u="sng" dirty="0"/>
                <a:t>needs</a:t>
              </a:r>
            </a:p>
            <a:p>
              <a:pPr algn="l">
                <a:buFontTx/>
                <a:buChar char="•"/>
              </a:pPr>
              <a:r>
                <a:rPr lang="en-US" sz="1600" dirty="0"/>
                <a:t> Economy of </a:t>
              </a:r>
            </a:p>
            <a:p>
              <a:pPr algn="l"/>
              <a:r>
                <a:rPr lang="en-US" sz="1600" dirty="0"/>
                <a:t>   purchase</a:t>
              </a:r>
            </a:p>
            <a:p>
              <a:pPr algn="l">
                <a:buFontTx/>
                <a:buChar char="•"/>
              </a:pPr>
              <a:r>
                <a:rPr lang="en-US" sz="1600" dirty="0"/>
                <a:t> Convenience</a:t>
              </a:r>
            </a:p>
            <a:p>
              <a:pPr algn="l">
                <a:buFontTx/>
                <a:buChar char="•"/>
              </a:pPr>
              <a:r>
                <a:rPr lang="en-US" sz="1600" dirty="0"/>
                <a:t> Efficiency </a:t>
              </a:r>
            </a:p>
            <a:p>
              <a:pPr algn="l">
                <a:buFontTx/>
                <a:buChar char="•"/>
              </a:pPr>
              <a:r>
                <a:rPr lang="en-US" sz="1600" dirty="0"/>
                <a:t> Dependability</a:t>
              </a:r>
            </a:p>
            <a:p>
              <a:pPr algn="l"/>
              <a:endParaRPr lang="en-US" sz="1600" dirty="0"/>
            </a:p>
          </p:txBody>
        </p:sp>
      </p:grpSp>
      <p:sp>
        <p:nvSpPr>
          <p:cNvPr id="33" name="AutoShape 6"/>
          <p:cNvSpPr>
            <a:spLocks noChangeArrowheads="1"/>
          </p:cNvSpPr>
          <p:nvPr/>
        </p:nvSpPr>
        <p:spPr bwMode="auto">
          <a:xfrm>
            <a:off x="2122766" y="2057400"/>
            <a:ext cx="1676400" cy="2562225"/>
          </a:xfrm>
          <a:prstGeom prst="roundRect">
            <a:avLst>
              <a:gd name="adj" fmla="val 16667"/>
            </a:avLst>
          </a:prstGeom>
          <a:solidFill>
            <a:schemeClr val="accent3">
              <a:lumMod val="75000"/>
            </a:schemeClr>
          </a:solidFill>
          <a:ln>
            <a:solidFill>
              <a:schemeClr val="accent3">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l"/>
            <a:r>
              <a:rPr lang="en-US" sz="1600" b="1" u="sng" dirty="0"/>
              <a:t>Psychological</a:t>
            </a:r>
          </a:p>
          <a:p>
            <a:pPr algn="l"/>
            <a:r>
              <a:rPr lang="en-US" sz="1600" b="1" u="sng" dirty="0"/>
              <a:t>variables</a:t>
            </a:r>
          </a:p>
          <a:p>
            <a:pPr algn="l">
              <a:buFontTx/>
              <a:buChar char="•"/>
            </a:pPr>
            <a:r>
              <a:rPr lang="en-US" sz="1600" b="1" dirty="0"/>
              <a:t> </a:t>
            </a:r>
            <a:r>
              <a:rPr lang="en-US" sz="1600" dirty="0"/>
              <a:t>Motivation</a:t>
            </a:r>
          </a:p>
          <a:p>
            <a:pPr algn="l">
              <a:buFontTx/>
              <a:buChar char="•"/>
            </a:pPr>
            <a:r>
              <a:rPr lang="en-US" sz="1600" dirty="0"/>
              <a:t> Perception</a:t>
            </a:r>
          </a:p>
          <a:p>
            <a:pPr algn="l">
              <a:buFontTx/>
              <a:buChar char="•"/>
            </a:pPr>
            <a:r>
              <a:rPr lang="en-US" sz="1600" dirty="0"/>
              <a:t> Learning</a:t>
            </a:r>
          </a:p>
          <a:p>
            <a:pPr algn="l">
              <a:buFontTx/>
              <a:buChar char="•"/>
            </a:pPr>
            <a:r>
              <a:rPr lang="en-US" sz="1600" dirty="0"/>
              <a:t> Attitude</a:t>
            </a:r>
          </a:p>
          <a:p>
            <a:pPr algn="l">
              <a:buFontTx/>
              <a:buChar char="•"/>
            </a:pPr>
            <a:r>
              <a:rPr lang="en-US" sz="1600" dirty="0"/>
              <a:t> Trust</a:t>
            </a:r>
          </a:p>
          <a:p>
            <a:pPr algn="l">
              <a:buFontTx/>
              <a:buChar char="•"/>
            </a:pPr>
            <a:r>
              <a:rPr lang="en-US" sz="1600" dirty="0"/>
              <a:t> Lifestyle</a:t>
            </a:r>
          </a:p>
        </p:txBody>
      </p:sp>
      <p:sp>
        <p:nvSpPr>
          <p:cNvPr id="34" name="AutoShape 7"/>
          <p:cNvSpPr>
            <a:spLocks noChangeArrowheads="1"/>
          </p:cNvSpPr>
          <p:nvPr/>
        </p:nvSpPr>
        <p:spPr bwMode="auto">
          <a:xfrm>
            <a:off x="3902632" y="2057400"/>
            <a:ext cx="1676400" cy="2562225"/>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l">
              <a:defRPr/>
            </a:pPr>
            <a:endParaRPr lang="en-US" sz="1600" b="1" u="sng" dirty="0">
              <a:latin typeface="Arial" charset="0"/>
              <a:cs typeface="Arial" charset="0"/>
            </a:endParaRPr>
          </a:p>
          <a:p>
            <a:pPr algn="l">
              <a:defRPr/>
            </a:pPr>
            <a:r>
              <a:rPr lang="en-US" sz="1600" b="1" u="sng" dirty="0">
                <a:latin typeface="Arial" charset="0"/>
                <a:cs typeface="Arial" charset="0"/>
              </a:rPr>
              <a:t>Social influence</a:t>
            </a:r>
          </a:p>
          <a:p>
            <a:pPr algn="l">
              <a:buFontTx/>
              <a:buChar char="•"/>
              <a:defRPr/>
            </a:pPr>
            <a:r>
              <a:rPr lang="en-US" sz="1600" b="1" dirty="0">
                <a:latin typeface="Arial" charset="0"/>
                <a:cs typeface="Arial" charset="0"/>
              </a:rPr>
              <a:t>  </a:t>
            </a:r>
            <a:r>
              <a:rPr lang="en-US" sz="1600" dirty="0">
                <a:latin typeface="Arial" charset="0"/>
                <a:cs typeface="Arial" charset="0"/>
              </a:rPr>
              <a:t>Family</a:t>
            </a:r>
          </a:p>
          <a:p>
            <a:pPr algn="l">
              <a:buFontTx/>
              <a:buChar char="•"/>
              <a:defRPr/>
            </a:pPr>
            <a:r>
              <a:rPr lang="en-US" sz="1600" dirty="0">
                <a:latin typeface="Arial" charset="0"/>
                <a:cs typeface="Arial" charset="0"/>
              </a:rPr>
              <a:t>  Social class</a:t>
            </a:r>
          </a:p>
          <a:p>
            <a:pPr marL="169863" indent="-169863" algn="l">
              <a:buFontTx/>
              <a:buChar char="•"/>
              <a:defRPr/>
            </a:pPr>
            <a:r>
              <a:rPr lang="en-US" sz="1600" dirty="0">
                <a:latin typeface="Arial" charset="0"/>
                <a:cs typeface="Arial" charset="0"/>
              </a:rPr>
              <a:t>Reference groups</a:t>
            </a:r>
          </a:p>
          <a:p>
            <a:pPr marL="169863" indent="-169863" algn="l">
              <a:buFontTx/>
              <a:buChar char="•"/>
              <a:defRPr/>
            </a:pPr>
            <a:endParaRPr lang="en-US" sz="1600" dirty="0">
              <a:latin typeface="Arial" charset="0"/>
              <a:cs typeface="Arial" charset="0"/>
            </a:endParaRPr>
          </a:p>
          <a:p>
            <a:pPr marL="169863" indent="-169863" algn="l">
              <a:buFontTx/>
              <a:buChar char="•"/>
              <a:defRPr/>
            </a:pPr>
            <a:endParaRPr lang="en-US" sz="1600" dirty="0">
              <a:latin typeface="Arial" charset="0"/>
              <a:cs typeface="Arial" charset="0"/>
            </a:endParaRPr>
          </a:p>
          <a:p>
            <a:pPr algn="l">
              <a:buFontTx/>
              <a:buChar char="•"/>
              <a:defRPr/>
            </a:pPr>
            <a:endParaRPr lang="en-US" sz="1600" b="1" dirty="0">
              <a:latin typeface="Arial" charset="0"/>
              <a:cs typeface="Arial" charset="0"/>
            </a:endParaRPr>
          </a:p>
        </p:txBody>
      </p:sp>
      <p:sp>
        <p:nvSpPr>
          <p:cNvPr id="35" name="AutoShape 8"/>
          <p:cNvSpPr>
            <a:spLocks noChangeArrowheads="1"/>
          </p:cNvSpPr>
          <p:nvPr/>
        </p:nvSpPr>
        <p:spPr bwMode="auto">
          <a:xfrm>
            <a:off x="5695950" y="2057400"/>
            <a:ext cx="1676400" cy="2562225"/>
          </a:xfrm>
          <a:prstGeom prst="roundRect">
            <a:avLst>
              <a:gd name="adj" fmla="val 13492"/>
            </a:avLst>
          </a:prstGeom>
          <a:solidFill>
            <a:srgbClr val="C692BE"/>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marL="168275" indent="-168275" algn="l">
              <a:defRPr/>
            </a:pPr>
            <a:endParaRPr lang="en-US" sz="1600" b="1" u="sng" dirty="0">
              <a:latin typeface="Arial" charset="0"/>
              <a:cs typeface="Arial" charset="0"/>
            </a:endParaRPr>
          </a:p>
          <a:p>
            <a:pPr marL="168275" indent="-168275" algn="l">
              <a:defRPr/>
            </a:pPr>
            <a:endParaRPr lang="en-US" sz="1600" b="1" u="sng" dirty="0">
              <a:latin typeface="Arial" charset="0"/>
              <a:cs typeface="Arial" charset="0"/>
            </a:endParaRPr>
          </a:p>
          <a:p>
            <a:pPr marL="168275" indent="-168275" algn="l">
              <a:defRPr/>
            </a:pPr>
            <a:endParaRPr lang="en-US" sz="1600" b="1" u="sng" dirty="0">
              <a:latin typeface="Arial" charset="0"/>
              <a:cs typeface="Arial" charset="0"/>
            </a:endParaRPr>
          </a:p>
          <a:p>
            <a:pPr marL="168275" indent="-168275" algn="l">
              <a:defRPr/>
            </a:pPr>
            <a:r>
              <a:rPr lang="en-US" sz="1600" b="1" u="sng" dirty="0">
                <a:latin typeface="Arial" charset="0"/>
                <a:cs typeface="Arial" charset="0"/>
              </a:rPr>
              <a:t>Culture &amp;</a:t>
            </a:r>
          </a:p>
          <a:p>
            <a:pPr marL="168275" indent="-168275" algn="l">
              <a:defRPr/>
            </a:pPr>
            <a:r>
              <a:rPr lang="en-US" sz="1600" b="1" u="sng" dirty="0">
                <a:latin typeface="Arial" charset="0"/>
                <a:cs typeface="Arial" charset="0"/>
              </a:rPr>
              <a:t>Ethnicity</a:t>
            </a:r>
          </a:p>
          <a:p>
            <a:pPr marL="168275" indent="-168275" algn="l">
              <a:buFont typeface="Arial"/>
              <a:buChar char="•"/>
              <a:defRPr/>
            </a:pPr>
            <a:r>
              <a:rPr lang="en-US" sz="1600" b="1" dirty="0">
                <a:latin typeface="Arial" charset="0"/>
                <a:cs typeface="Arial" charset="0"/>
              </a:rPr>
              <a:t>Ethnicity</a:t>
            </a:r>
          </a:p>
          <a:p>
            <a:pPr marL="168275" indent="-168275" algn="l">
              <a:buFont typeface="Arial"/>
              <a:buChar char="•"/>
              <a:defRPr/>
            </a:pPr>
            <a:r>
              <a:rPr lang="en-US" sz="1600" b="1" dirty="0">
                <a:latin typeface="Arial" charset="0"/>
                <a:cs typeface="Arial" charset="0"/>
              </a:rPr>
              <a:t>Culture </a:t>
            </a:r>
          </a:p>
          <a:p>
            <a:pPr marL="168275" indent="-168275" algn="l">
              <a:buFont typeface="Arial"/>
              <a:buChar char="•"/>
              <a:defRPr/>
            </a:pPr>
            <a:r>
              <a:rPr lang="en-US" sz="1600" b="1" dirty="0">
                <a:latin typeface="Arial" charset="0"/>
                <a:cs typeface="Arial" charset="0"/>
              </a:rPr>
              <a:t>International</a:t>
            </a:r>
          </a:p>
          <a:p>
            <a:pPr marL="285750" indent="-285750" algn="l">
              <a:buFont typeface="Arial"/>
              <a:buChar char="•"/>
              <a:defRPr/>
            </a:pPr>
            <a:endParaRPr lang="en-US" sz="1600" b="1" dirty="0">
              <a:latin typeface="Arial" charset="0"/>
              <a:cs typeface="Arial" charset="0"/>
            </a:endParaRPr>
          </a:p>
          <a:p>
            <a:pPr marL="285750" indent="-285750" algn="l">
              <a:buFont typeface="Arial"/>
              <a:buChar char="•"/>
              <a:defRPr/>
            </a:pPr>
            <a:endParaRPr lang="en-US" sz="1600" b="1" dirty="0">
              <a:latin typeface="Arial" charset="0"/>
              <a:cs typeface="Arial" charset="0"/>
            </a:endParaRPr>
          </a:p>
          <a:p>
            <a:pPr marL="285750" indent="-285750" algn="l">
              <a:buFont typeface="Arial"/>
              <a:buChar char="•"/>
              <a:defRPr/>
            </a:pPr>
            <a:endParaRPr lang="en-US" sz="1600" b="1" dirty="0">
              <a:latin typeface="Arial" charset="0"/>
              <a:cs typeface="Arial" charset="0"/>
            </a:endParaRPr>
          </a:p>
          <a:p>
            <a:pPr algn="l">
              <a:defRPr/>
            </a:pPr>
            <a:endParaRPr lang="en-US" sz="1600" dirty="0">
              <a:latin typeface="Arial" charset="0"/>
              <a:cs typeface="Arial" charset="0"/>
            </a:endParaRPr>
          </a:p>
          <a:p>
            <a:pPr algn="l">
              <a:buFontTx/>
              <a:buChar char="•"/>
              <a:defRPr/>
            </a:pPr>
            <a:endParaRPr lang="en-US" sz="1600" b="1" dirty="0">
              <a:effectLst>
                <a:outerShdw blurRad="38100" dist="38100" dir="2700000" algn="tl">
                  <a:srgbClr val="FFFFFF"/>
                </a:outerShdw>
              </a:effectLst>
              <a:latin typeface="Arial" charset="0"/>
              <a:cs typeface="Arial" charset="0"/>
            </a:endParaRPr>
          </a:p>
          <a:p>
            <a:pPr algn="l">
              <a:buFontTx/>
              <a:buChar char="•"/>
              <a:defRPr/>
            </a:pPr>
            <a:endParaRPr lang="en-US" sz="1600" b="1" dirty="0">
              <a:effectLst>
                <a:outerShdw blurRad="38100" dist="38100" dir="2700000" algn="tl">
                  <a:srgbClr val="FFFFFF"/>
                </a:outerShdw>
              </a:effectLst>
              <a:latin typeface="Arial" charset="0"/>
              <a:cs typeface="Arial" charset="0"/>
            </a:endParaRPr>
          </a:p>
        </p:txBody>
      </p:sp>
      <p:grpSp>
        <p:nvGrpSpPr>
          <p:cNvPr id="4" name="Group 9"/>
          <p:cNvGrpSpPr>
            <a:grpSpLocks/>
          </p:cNvGrpSpPr>
          <p:nvPr/>
        </p:nvGrpSpPr>
        <p:grpSpPr bwMode="auto">
          <a:xfrm>
            <a:off x="1114426" y="1143000"/>
            <a:ext cx="6937375" cy="685800"/>
            <a:chOff x="695" y="490"/>
            <a:chExt cx="4370" cy="432"/>
          </a:xfrm>
        </p:grpSpPr>
        <p:sp>
          <p:nvSpPr>
            <p:cNvPr id="27657" name="Text Box 10"/>
            <p:cNvSpPr txBox="1">
              <a:spLocks noChangeArrowheads="1"/>
            </p:cNvSpPr>
            <p:nvPr/>
          </p:nvSpPr>
          <p:spPr bwMode="auto">
            <a:xfrm>
              <a:off x="695" y="490"/>
              <a:ext cx="437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000" b="1" dirty="0"/>
                <a:t>Marketing mixes                                        All other stimuli</a:t>
              </a:r>
            </a:p>
          </p:txBody>
        </p:sp>
        <p:sp>
          <p:nvSpPr>
            <p:cNvPr id="27658" name="Line 11"/>
            <p:cNvSpPr>
              <a:spLocks noChangeShapeType="1"/>
            </p:cNvSpPr>
            <p:nvPr/>
          </p:nvSpPr>
          <p:spPr bwMode="auto">
            <a:xfrm flipH="1">
              <a:off x="1529" y="788"/>
              <a:ext cx="4" cy="13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7659" name="Line 12"/>
            <p:cNvSpPr>
              <a:spLocks noChangeShapeType="1"/>
            </p:cNvSpPr>
            <p:nvPr/>
          </p:nvSpPr>
          <p:spPr bwMode="auto">
            <a:xfrm>
              <a:off x="4307" y="788"/>
              <a:ext cx="6" cy="13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grpSp>
      <p:sp>
        <p:nvSpPr>
          <p:cNvPr id="21" name="AutoShape 8"/>
          <p:cNvSpPr>
            <a:spLocks noChangeArrowheads="1"/>
          </p:cNvSpPr>
          <p:nvPr/>
        </p:nvSpPr>
        <p:spPr bwMode="auto">
          <a:xfrm>
            <a:off x="7494866" y="2057400"/>
            <a:ext cx="1524000" cy="2562225"/>
          </a:xfrm>
          <a:prstGeom prst="roundRect">
            <a:avLst>
              <a:gd name="adj" fmla="val 13492"/>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l">
              <a:defRPr/>
            </a:pPr>
            <a:r>
              <a:rPr lang="en-US" sz="1600" b="1" u="sng" dirty="0">
                <a:latin typeface="Arial" charset="0"/>
                <a:cs typeface="Arial" charset="0"/>
              </a:rPr>
              <a:t>Purchase</a:t>
            </a:r>
          </a:p>
          <a:p>
            <a:pPr algn="l">
              <a:defRPr/>
            </a:pPr>
            <a:r>
              <a:rPr lang="en-US" sz="1600" b="1" u="sng" dirty="0">
                <a:latin typeface="Arial" charset="0"/>
                <a:cs typeface="Arial" charset="0"/>
              </a:rPr>
              <a:t>situation</a:t>
            </a:r>
          </a:p>
          <a:p>
            <a:pPr algn="l">
              <a:buFontTx/>
              <a:buChar char="•"/>
              <a:defRPr/>
            </a:pPr>
            <a:r>
              <a:rPr lang="en-US" sz="1600" dirty="0">
                <a:latin typeface="Arial" charset="0"/>
                <a:cs typeface="Arial" charset="0"/>
              </a:rPr>
              <a:t> Purchase </a:t>
            </a:r>
          </a:p>
          <a:p>
            <a:pPr algn="l">
              <a:defRPr/>
            </a:pPr>
            <a:r>
              <a:rPr lang="en-US" sz="1600" dirty="0">
                <a:latin typeface="Arial" charset="0"/>
                <a:cs typeface="Arial" charset="0"/>
              </a:rPr>
              <a:t>    reason</a:t>
            </a:r>
          </a:p>
          <a:p>
            <a:pPr algn="l">
              <a:buFontTx/>
              <a:buChar char="•"/>
              <a:defRPr/>
            </a:pPr>
            <a:r>
              <a:rPr lang="en-US" sz="1600" dirty="0">
                <a:latin typeface="Arial" charset="0"/>
                <a:cs typeface="Arial" charset="0"/>
              </a:rPr>
              <a:t> Time</a:t>
            </a:r>
          </a:p>
          <a:p>
            <a:pPr algn="l">
              <a:buFontTx/>
              <a:buChar char="•"/>
              <a:defRPr/>
            </a:pPr>
            <a:r>
              <a:rPr lang="en-US" sz="1600" dirty="0">
                <a:latin typeface="Arial" charset="0"/>
                <a:cs typeface="Arial" charset="0"/>
              </a:rPr>
              <a:t> Surroundings</a:t>
            </a:r>
          </a:p>
          <a:p>
            <a:pPr algn="l">
              <a:buFontTx/>
              <a:buChar char="•"/>
              <a:defRPr/>
            </a:pPr>
            <a:endParaRPr lang="en-US" sz="1600" dirty="0">
              <a:latin typeface="Arial" charset="0"/>
              <a:cs typeface="Arial" charset="0"/>
            </a:endParaRPr>
          </a:p>
          <a:p>
            <a:pPr algn="l">
              <a:buFontTx/>
              <a:buChar char="•"/>
              <a:defRPr/>
            </a:pPr>
            <a:endParaRPr lang="en-US" sz="1600" b="1" dirty="0">
              <a:effectLst>
                <a:outerShdw blurRad="38100" dist="38100" dir="2700000" algn="tl">
                  <a:srgbClr val="FFFFFF"/>
                </a:outerShdw>
              </a:effectLst>
              <a:latin typeface="Arial" charset="0"/>
              <a:cs typeface="Arial" charset="0"/>
            </a:endParaRPr>
          </a:p>
          <a:p>
            <a:pPr algn="l">
              <a:buFontTx/>
              <a:buChar char="•"/>
              <a:defRPr/>
            </a:pPr>
            <a:endParaRPr lang="en-US" sz="1600" b="1" dirty="0">
              <a:effectLst>
                <a:outerShdw blurRad="38100" dist="38100" dir="2700000" algn="tl">
                  <a:srgbClr val="FFFFFF"/>
                </a:outerShdw>
              </a:effectLst>
              <a:latin typeface="Arial" charset="0"/>
              <a:cs typeface="Arial" charset="0"/>
            </a:endParaRPr>
          </a:p>
        </p:txBody>
      </p:sp>
      <p:grpSp>
        <p:nvGrpSpPr>
          <p:cNvPr id="6" name="Group 5"/>
          <p:cNvGrpSpPr/>
          <p:nvPr/>
        </p:nvGrpSpPr>
        <p:grpSpPr>
          <a:xfrm>
            <a:off x="381000" y="4648200"/>
            <a:ext cx="8259763" cy="1833564"/>
            <a:chOff x="381000" y="4648200"/>
            <a:chExt cx="8259763" cy="1833564"/>
          </a:xfrm>
        </p:grpSpPr>
        <p:grpSp>
          <p:nvGrpSpPr>
            <p:cNvPr id="3" name="Group 13"/>
            <p:cNvGrpSpPr>
              <a:grpSpLocks/>
            </p:cNvGrpSpPr>
            <p:nvPr/>
          </p:nvGrpSpPr>
          <p:grpSpPr bwMode="auto">
            <a:xfrm>
              <a:off x="381000" y="4648201"/>
              <a:ext cx="8259763" cy="1833563"/>
              <a:chOff x="241" y="2910"/>
              <a:chExt cx="5203" cy="1155"/>
            </a:xfrm>
          </p:grpSpPr>
          <p:sp>
            <p:nvSpPr>
              <p:cNvPr id="27660" name="AutoShape 14"/>
              <p:cNvSpPr>
                <a:spLocks noChangeArrowheads="1"/>
              </p:cNvSpPr>
              <p:nvPr/>
            </p:nvSpPr>
            <p:spPr bwMode="auto">
              <a:xfrm>
                <a:off x="241" y="3055"/>
                <a:ext cx="5203" cy="291"/>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a:t>Consumer decision process</a:t>
                </a:r>
              </a:p>
            </p:txBody>
          </p:sp>
          <p:sp>
            <p:nvSpPr>
              <p:cNvPr id="27661" name="Text Box 15"/>
              <p:cNvSpPr txBox="1">
                <a:spLocks noChangeArrowheads="1"/>
              </p:cNvSpPr>
              <p:nvPr/>
            </p:nvSpPr>
            <p:spPr bwMode="auto">
              <a:xfrm>
                <a:off x="705" y="3774"/>
                <a:ext cx="43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400" b="1"/>
                  <a:t>Person does or does not purchase (response)</a:t>
                </a:r>
              </a:p>
            </p:txBody>
          </p:sp>
          <p:sp>
            <p:nvSpPr>
              <p:cNvPr id="27662" name="Line 16"/>
              <p:cNvSpPr>
                <a:spLocks noChangeShapeType="1"/>
              </p:cNvSpPr>
              <p:nvPr/>
            </p:nvSpPr>
            <p:spPr bwMode="auto">
              <a:xfrm>
                <a:off x="775" y="2910"/>
                <a:ext cx="0" cy="14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7663" name="Line 17"/>
              <p:cNvSpPr>
                <a:spLocks noChangeShapeType="1"/>
              </p:cNvSpPr>
              <p:nvPr/>
            </p:nvSpPr>
            <p:spPr bwMode="auto">
              <a:xfrm>
                <a:off x="1921" y="2910"/>
                <a:ext cx="0" cy="14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7664" name="Line 18"/>
              <p:cNvSpPr>
                <a:spLocks noChangeShapeType="1"/>
              </p:cNvSpPr>
              <p:nvPr/>
            </p:nvSpPr>
            <p:spPr bwMode="auto">
              <a:xfrm>
                <a:off x="2833" y="2910"/>
                <a:ext cx="0" cy="14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7665" name="Line 19"/>
              <p:cNvSpPr>
                <a:spLocks noChangeShapeType="1"/>
              </p:cNvSpPr>
              <p:nvPr/>
            </p:nvSpPr>
            <p:spPr bwMode="auto">
              <a:xfrm>
                <a:off x="4961" y="2910"/>
                <a:ext cx="0" cy="14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7666" name="Line 20"/>
              <p:cNvSpPr>
                <a:spLocks noChangeShapeType="1"/>
              </p:cNvSpPr>
              <p:nvPr/>
            </p:nvSpPr>
            <p:spPr bwMode="auto">
              <a:xfrm>
                <a:off x="2845" y="3346"/>
                <a:ext cx="0" cy="42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grpSp>
        <p:sp>
          <p:nvSpPr>
            <p:cNvPr id="22" name="Line 18"/>
            <p:cNvSpPr>
              <a:spLocks noChangeShapeType="1"/>
            </p:cNvSpPr>
            <p:nvPr/>
          </p:nvSpPr>
          <p:spPr bwMode="auto">
            <a:xfrm>
              <a:off x="6324600" y="4648200"/>
              <a:ext cx="0" cy="2301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grpSp>
    </p:spTree>
    <p:custDataLst>
      <p:tags r:id="rId1"/>
    </p:custDataLst>
    <p:extLst>
      <p:ext uri="{BB962C8B-B14F-4D97-AF65-F5344CB8AC3E}">
        <p14:creationId xmlns:p14="http://schemas.microsoft.com/office/powerpoint/2010/main" val="64359438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Economic Needs Affect Most Buying Decisions</a:t>
            </a:r>
          </a:p>
        </p:txBody>
      </p:sp>
      <p:sp>
        <p:nvSpPr>
          <p:cNvPr id="3" name="Rounded Rectangle 2"/>
          <p:cNvSpPr/>
          <p:nvPr/>
        </p:nvSpPr>
        <p:spPr>
          <a:xfrm>
            <a:off x="228600" y="1828800"/>
            <a:ext cx="2286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Economic Buyers</a:t>
            </a:r>
          </a:p>
        </p:txBody>
      </p:sp>
      <p:grpSp>
        <p:nvGrpSpPr>
          <p:cNvPr id="4" name="Group 3"/>
          <p:cNvGrpSpPr/>
          <p:nvPr/>
        </p:nvGrpSpPr>
        <p:grpSpPr>
          <a:xfrm>
            <a:off x="2514600" y="1752600"/>
            <a:ext cx="2438400" cy="685800"/>
            <a:chOff x="2514600" y="1752600"/>
            <a:chExt cx="2438400" cy="685800"/>
          </a:xfrm>
        </p:grpSpPr>
        <p:cxnSp>
          <p:nvCxnSpPr>
            <p:cNvPr id="5" name="Straight Connector 4"/>
            <p:cNvCxnSpPr/>
            <p:nvPr/>
          </p:nvCxnSpPr>
          <p:spPr>
            <a:xfrm>
              <a:off x="2514600" y="2438400"/>
              <a:ext cx="2438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743200" y="1752600"/>
              <a:ext cx="1905000" cy="646331"/>
            </a:xfrm>
            <a:prstGeom prst="rect">
              <a:avLst/>
            </a:prstGeom>
            <a:noFill/>
          </p:spPr>
          <p:txBody>
            <a:bodyPr wrap="square" rtlCol="0">
              <a:spAutoFit/>
            </a:bodyPr>
            <a:lstStyle/>
            <a:p>
              <a:r>
                <a:rPr lang="en-US" sz="1800" dirty="0"/>
                <a:t>Decide to buy based on</a:t>
              </a:r>
            </a:p>
          </p:txBody>
        </p:sp>
      </p:grpSp>
      <p:sp>
        <p:nvSpPr>
          <p:cNvPr id="7" name="Rounded Rectangle 6"/>
          <p:cNvSpPr/>
          <p:nvPr/>
        </p:nvSpPr>
        <p:spPr>
          <a:xfrm>
            <a:off x="4953000" y="1905000"/>
            <a:ext cx="2286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Economic Needs</a:t>
            </a:r>
          </a:p>
        </p:txBody>
      </p:sp>
      <p:grpSp>
        <p:nvGrpSpPr>
          <p:cNvPr id="8" name="Group 7"/>
          <p:cNvGrpSpPr/>
          <p:nvPr/>
        </p:nvGrpSpPr>
        <p:grpSpPr>
          <a:xfrm>
            <a:off x="914400" y="2895600"/>
            <a:ext cx="7391400" cy="1143000"/>
            <a:chOff x="914400" y="2895600"/>
            <a:chExt cx="7391400" cy="1143000"/>
          </a:xfrm>
        </p:grpSpPr>
        <p:cxnSp>
          <p:nvCxnSpPr>
            <p:cNvPr id="9" name="Straight Connector 8"/>
            <p:cNvCxnSpPr>
              <a:stCxn id="7" idx="2"/>
            </p:cNvCxnSpPr>
            <p:nvPr/>
          </p:nvCxnSpPr>
          <p:spPr>
            <a:xfrm>
              <a:off x="6096000" y="2895600"/>
              <a:ext cx="0" cy="1143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914400" y="4038600"/>
              <a:ext cx="7391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p:nvPr/>
        </p:nvCxnSpPr>
        <p:spPr>
          <a:xfrm>
            <a:off x="2743200" y="4038600"/>
            <a:ext cx="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572000" y="4038600"/>
            <a:ext cx="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400800" y="4038600"/>
            <a:ext cx="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305800" y="4038600"/>
            <a:ext cx="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914400" y="4038600"/>
            <a:ext cx="0" cy="609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91438" y="4648200"/>
            <a:ext cx="1676400" cy="1676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Economy of purchase or use</a:t>
            </a:r>
          </a:p>
        </p:txBody>
      </p:sp>
      <p:sp>
        <p:nvSpPr>
          <p:cNvPr id="23" name="Rounded Rectangle 22"/>
          <p:cNvSpPr/>
          <p:nvPr/>
        </p:nvSpPr>
        <p:spPr>
          <a:xfrm>
            <a:off x="1905000" y="4648200"/>
            <a:ext cx="1676400" cy="1676400"/>
          </a:xfrm>
          <a:prstGeom prst="roundRect">
            <a:avLst/>
          </a:prstGeom>
          <a:solidFill>
            <a:srgbClr val="9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Efficiency in operation or use</a:t>
            </a:r>
          </a:p>
        </p:txBody>
      </p:sp>
      <p:sp>
        <p:nvSpPr>
          <p:cNvPr id="24" name="Rounded Rectangle 23"/>
          <p:cNvSpPr/>
          <p:nvPr/>
        </p:nvSpPr>
        <p:spPr>
          <a:xfrm>
            <a:off x="3733800" y="4648200"/>
            <a:ext cx="1752600" cy="1676400"/>
          </a:xfrm>
          <a:prstGeom prst="round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Dependability</a:t>
            </a:r>
            <a:r>
              <a:rPr lang="en-US" sz="2000" b="1" dirty="0"/>
              <a:t>  </a:t>
            </a:r>
            <a:r>
              <a:rPr lang="en-US" sz="1600" b="1" dirty="0"/>
              <a:t>in use</a:t>
            </a:r>
          </a:p>
        </p:txBody>
      </p:sp>
      <p:sp>
        <p:nvSpPr>
          <p:cNvPr id="25" name="Rounded Rectangle 24"/>
          <p:cNvSpPr/>
          <p:nvPr/>
        </p:nvSpPr>
        <p:spPr>
          <a:xfrm>
            <a:off x="5562600" y="4648200"/>
            <a:ext cx="1676400" cy="167640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Improvement of earnings</a:t>
            </a:r>
          </a:p>
        </p:txBody>
      </p:sp>
      <p:sp>
        <p:nvSpPr>
          <p:cNvPr id="26" name="Rounded Rectangle 25"/>
          <p:cNvSpPr/>
          <p:nvPr/>
        </p:nvSpPr>
        <p:spPr>
          <a:xfrm>
            <a:off x="7315200" y="4648200"/>
            <a:ext cx="1752600" cy="16764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Convenience</a:t>
            </a:r>
          </a:p>
        </p:txBody>
      </p:sp>
    </p:spTree>
    <p:custDataLst>
      <p:tags r:id="rId1"/>
    </p:custDataLst>
    <p:extLst>
      <p:ext uri="{BB962C8B-B14F-4D97-AF65-F5344CB8AC3E}">
        <p14:creationId xmlns:p14="http://schemas.microsoft.com/office/powerpoint/2010/main" val="2734540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500"/>
                                        <p:tgtEl>
                                          <p:spTgt spid="24"/>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up)">
                                      <p:cBhvr>
                                        <p:cTn id="51" dur="500"/>
                                        <p:tgtEl>
                                          <p:spTgt spid="25"/>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500"/>
                                        <p:tgtEl>
                                          <p:spTgt spid="2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2" grpId="0" animBg="1"/>
      <p:bldP spid="23" grpId="0" animBg="1"/>
      <p:bldP spid="24" grpId="0" animBg="1"/>
      <p:bldP spid="2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9"/>
            <a:ext cx="3962400" cy="874711"/>
          </a:xfrm>
        </p:spPr>
        <p:txBody>
          <a:bodyPr>
            <a:normAutofit fontScale="90000"/>
          </a:bodyPr>
          <a:lstStyle/>
          <a:p>
            <a:r>
              <a:rPr lang="en-US" dirty="0"/>
              <a:t>Income Affects Needs</a:t>
            </a:r>
          </a:p>
        </p:txBody>
      </p:sp>
      <p:sp>
        <p:nvSpPr>
          <p:cNvPr id="7" name="TextBox 6"/>
          <p:cNvSpPr txBox="1"/>
          <p:nvPr/>
        </p:nvSpPr>
        <p:spPr>
          <a:xfrm>
            <a:off x="2257305" y="5562600"/>
            <a:ext cx="2514600" cy="400110"/>
          </a:xfrm>
          <a:prstGeom prst="rect">
            <a:avLst/>
          </a:prstGeom>
          <a:noFill/>
        </p:spPr>
        <p:txBody>
          <a:bodyPr wrap="square" rtlCol="0">
            <a:spAutoFit/>
          </a:bodyPr>
          <a:lstStyle/>
          <a:p>
            <a:pPr algn="r"/>
            <a:r>
              <a:rPr lang="en-US" sz="1000" i="1" dirty="0"/>
              <a:t>All text and images are </a:t>
            </a:r>
            <a:r>
              <a:rPr lang="en-US" sz="1000" i="1" dirty="0" err="1"/>
              <a:t>copywritten</a:t>
            </a:r>
            <a:r>
              <a:rPr lang="en-US" sz="1000" i="1" dirty="0"/>
              <a:t> with permission from GEICO. </a:t>
            </a:r>
            <a:endParaRPr lang="en-US" sz="10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5100" y="268289"/>
            <a:ext cx="4222114" cy="6056311"/>
          </a:xfrm>
          <a:prstGeom prst="rect">
            <a:avLst/>
          </a:prstGeom>
        </p:spPr>
      </p:pic>
    </p:spTree>
    <p:custDataLst>
      <p:tags r:id="rId1"/>
    </p:custDataLst>
    <p:extLst>
      <p:ext uri="{BB962C8B-B14F-4D97-AF65-F5344CB8AC3E}">
        <p14:creationId xmlns:p14="http://schemas.microsoft.com/office/powerpoint/2010/main" val="1079629096"/>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581400" cy="1712912"/>
          </a:xfrm>
        </p:spPr>
        <p:txBody>
          <a:bodyPr>
            <a:normAutofit fontScale="90000"/>
          </a:bodyPr>
          <a:lstStyle/>
          <a:p>
            <a:r>
              <a:rPr lang="en-US" dirty="0"/>
              <a:t>Economic Needs Affect Many Buying Decisions—But They’re Not the Whole Story</a:t>
            </a:r>
            <a:br>
              <a:rPr lang="en-US" dirty="0"/>
            </a:b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268288"/>
            <a:ext cx="4599384" cy="6132512"/>
          </a:xfrm>
          <a:prstGeom prst="rect">
            <a:avLst/>
          </a:prstGeom>
        </p:spPr>
      </p:pic>
      <p:sp>
        <p:nvSpPr>
          <p:cNvPr id="5" name="TextBox 4"/>
          <p:cNvSpPr txBox="1"/>
          <p:nvPr/>
        </p:nvSpPr>
        <p:spPr>
          <a:xfrm>
            <a:off x="1352330" y="5788458"/>
            <a:ext cx="3148725" cy="246221"/>
          </a:xfrm>
          <a:prstGeom prst="rect">
            <a:avLst/>
          </a:prstGeom>
          <a:noFill/>
        </p:spPr>
        <p:txBody>
          <a:bodyPr wrap="square" rtlCol="0">
            <a:spAutoFit/>
          </a:bodyPr>
          <a:lstStyle/>
          <a:p>
            <a:r>
              <a:rPr lang="en-US" sz="1000" i="1" dirty="0"/>
              <a:t>Source: General Motors Company, Chevrolet </a:t>
            </a:r>
            <a:endParaRPr lang="en-US" sz="1000" dirty="0"/>
          </a:p>
        </p:txBody>
      </p:sp>
    </p:spTree>
    <p:custDataLst>
      <p:tags r:id="rId1"/>
    </p:custDataLst>
    <p:extLst>
      <p:ext uri="{BB962C8B-B14F-4D97-AF65-F5344CB8AC3E}">
        <p14:creationId xmlns:p14="http://schemas.microsoft.com/office/powerpoint/2010/main" val="650357023"/>
      </p:ext>
    </p:extLst>
  </p:cSld>
  <p:clrMapOvr>
    <a:masterClrMapping/>
  </p:clrMapOvr>
  <p:transition>
    <p:pull dir="ru"/>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t>Psychological Influences within an Individual</a:t>
            </a:r>
          </a:p>
        </p:txBody>
      </p:sp>
      <p:sp>
        <p:nvSpPr>
          <p:cNvPr id="21" name="Line 3"/>
          <p:cNvSpPr>
            <a:spLocks noChangeShapeType="1"/>
          </p:cNvSpPr>
          <p:nvPr/>
        </p:nvSpPr>
        <p:spPr bwMode="auto">
          <a:xfrm flipV="1">
            <a:off x="1981200" y="3289300"/>
            <a:ext cx="2667000" cy="952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 name="AutoShape 4"/>
          <p:cNvSpPr>
            <a:spLocks noChangeArrowheads="1"/>
          </p:cNvSpPr>
          <p:nvPr/>
        </p:nvSpPr>
        <p:spPr bwMode="auto">
          <a:xfrm>
            <a:off x="4724400" y="2971800"/>
            <a:ext cx="3276600" cy="609600"/>
          </a:xfrm>
          <a:prstGeom prst="roundRect">
            <a:avLst>
              <a:gd name="adj" fmla="val 348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spcBef>
                <a:spcPct val="50000"/>
              </a:spcBef>
            </a:pPr>
            <a:r>
              <a:rPr lang="en-US" altLang="en-US" sz="2800" b="1">
                <a:latin typeface="Arial" pitchFamily="34" charset="0"/>
                <a:cs typeface="Arial" pitchFamily="34" charset="0"/>
              </a:rPr>
              <a:t>Wants</a:t>
            </a:r>
          </a:p>
        </p:txBody>
      </p:sp>
      <p:sp>
        <p:nvSpPr>
          <p:cNvPr id="23" name="Line 7"/>
          <p:cNvSpPr>
            <a:spLocks noChangeShapeType="1"/>
          </p:cNvSpPr>
          <p:nvPr/>
        </p:nvSpPr>
        <p:spPr bwMode="auto">
          <a:xfrm flipV="1">
            <a:off x="1981200" y="1752600"/>
            <a:ext cx="2667000" cy="138112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 name="AutoShape 8"/>
          <p:cNvSpPr>
            <a:spLocks noChangeArrowheads="1"/>
          </p:cNvSpPr>
          <p:nvPr/>
        </p:nvSpPr>
        <p:spPr bwMode="auto">
          <a:xfrm>
            <a:off x="4724400" y="1447800"/>
            <a:ext cx="3276600" cy="609600"/>
          </a:xfrm>
          <a:prstGeom prst="roundRect">
            <a:avLst>
              <a:gd name="adj" fmla="val 348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spcBef>
                <a:spcPct val="50000"/>
              </a:spcBef>
            </a:pPr>
            <a:r>
              <a:rPr lang="en-US" altLang="en-US" sz="2800" b="1">
                <a:latin typeface="Arial" pitchFamily="34" charset="0"/>
                <a:cs typeface="Arial" pitchFamily="34" charset="0"/>
              </a:rPr>
              <a:t>Needs</a:t>
            </a:r>
            <a:endParaRPr lang="en-US" sz="2800" b="1">
              <a:latin typeface="Arial" pitchFamily="34" charset="0"/>
              <a:cs typeface="Arial" pitchFamily="34" charset="0"/>
            </a:endParaRPr>
          </a:p>
        </p:txBody>
      </p:sp>
      <p:sp>
        <p:nvSpPr>
          <p:cNvPr id="25" name="Line 12"/>
          <p:cNvSpPr>
            <a:spLocks noChangeShapeType="1"/>
          </p:cNvSpPr>
          <p:nvPr/>
        </p:nvSpPr>
        <p:spPr bwMode="auto">
          <a:xfrm>
            <a:off x="1981200" y="3133725"/>
            <a:ext cx="2667000" cy="16668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 name="AutoShape 13"/>
          <p:cNvSpPr>
            <a:spLocks noChangeArrowheads="1"/>
          </p:cNvSpPr>
          <p:nvPr/>
        </p:nvSpPr>
        <p:spPr bwMode="auto">
          <a:xfrm>
            <a:off x="4724400" y="4495800"/>
            <a:ext cx="3352800" cy="609600"/>
          </a:xfrm>
          <a:prstGeom prst="roundRect">
            <a:avLst>
              <a:gd name="adj" fmla="val 348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spcBef>
                <a:spcPct val="50000"/>
              </a:spcBef>
            </a:pPr>
            <a:r>
              <a:rPr lang="en-US" altLang="en-US" sz="2800" b="1">
                <a:latin typeface="Arial" pitchFamily="34" charset="0"/>
                <a:cs typeface="Arial" pitchFamily="34" charset="0"/>
              </a:rPr>
              <a:t>Drives</a:t>
            </a:r>
          </a:p>
        </p:txBody>
      </p:sp>
      <p:pic>
        <p:nvPicPr>
          <p:cNvPr id="29705" name="Picture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84284" y="2252899"/>
            <a:ext cx="2793831" cy="186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4"/>
          <p:cNvSpPr txBox="1">
            <a:spLocks noChangeArrowheads="1"/>
          </p:cNvSpPr>
          <p:nvPr/>
        </p:nvSpPr>
        <p:spPr bwMode="auto">
          <a:xfrm>
            <a:off x="0" y="5486400"/>
            <a:ext cx="9144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effectLst>
                  <a:outerShdw blurRad="50800" dist="38100" algn="l" rotWithShape="0">
                    <a:prstClr val="black">
                      <a:alpha val="40000"/>
                    </a:prstClr>
                  </a:outerShdw>
                </a:effectLst>
              </a:rPr>
              <a:t>Consumers seek benefits to match </a:t>
            </a:r>
            <a:br>
              <a:rPr lang="en-US" sz="2800" b="1" dirty="0">
                <a:effectLst>
                  <a:outerShdw blurRad="50800" dist="38100" algn="l" rotWithShape="0">
                    <a:prstClr val="black">
                      <a:alpha val="40000"/>
                    </a:prstClr>
                  </a:outerShdw>
                </a:effectLst>
              </a:rPr>
            </a:br>
            <a:r>
              <a:rPr lang="en-US" sz="2800" b="1" dirty="0">
                <a:effectLst>
                  <a:outerShdw blurRad="50800" dist="38100" algn="l" rotWithShape="0">
                    <a:prstClr val="black">
                      <a:alpha val="40000"/>
                    </a:prstClr>
                  </a:outerShdw>
                </a:effectLst>
              </a:rPr>
              <a:t>needs and wants!</a:t>
            </a:r>
          </a:p>
        </p:txBody>
      </p:sp>
      <p:sp>
        <p:nvSpPr>
          <p:cNvPr id="2" name="TextBox 1"/>
          <p:cNvSpPr txBox="1"/>
          <p:nvPr/>
        </p:nvSpPr>
        <p:spPr>
          <a:xfrm>
            <a:off x="266700" y="4169713"/>
            <a:ext cx="3048000" cy="707886"/>
          </a:xfrm>
          <a:prstGeom prst="rect">
            <a:avLst/>
          </a:prstGeom>
          <a:noFill/>
        </p:spPr>
        <p:txBody>
          <a:bodyPr wrap="square" rtlCol="0">
            <a:spAutoFit/>
          </a:bodyPr>
          <a:lstStyle/>
          <a:p>
            <a:r>
              <a:rPr lang="de-DE" sz="1000"/>
              <a:t>©</a:t>
            </a:r>
            <a:r>
              <a:rPr lang="en-US" sz="1000" dirty="0"/>
              <a:t>Shutterstock / Monkey Business Images</a:t>
            </a:r>
          </a:p>
          <a:p>
            <a:br>
              <a:rPr lang="en-US" sz="1000" dirty="0"/>
            </a:br>
            <a:r>
              <a:rPr lang="en-US" sz="1000" dirty="0"/>
              <a:t> </a:t>
            </a:r>
            <a:br>
              <a:rPr lang="en-US" sz="1000" dirty="0"/>
            </a:br>
            <a:endParaRPr lang="en-US" sz="1000" dirty="0"/>
          </a:p>
        </p:txBody>
      </p:sp>
    </p:spTree>
    <p:custDataLst>
      <p:tags r:id="rId1"/>
    </p:custDataLst>
    <p:extLst>
      <p:ext uri="{BB962C8B-B14F-4D97-AF65-F5344CB8AC3E}">
        <p14:creationId xmlns:p14="http://schemas.microsoft.com/office/powerpoint/2010/main" val="66313069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4"/>
                                        </p:tgtEl>
                                        <p:attrNameLst>
                                          <p:attrName>style.color</p:attrName>
                                        </p:attrNameLst>
                                      </p:cBhvr>
                                      <p:by>
                                        <p:hsl h="0" s="-70588" l="0"/>
                                      </p:by>
                                    </p:animClr>
                                    <p:animClr clrSpc="hsl" dir="cw">
                                      <p:cBhvr>
                                        <p:cTn id="16" dur="500" fill="hold"/>
                                        <p:tgtEl>
                                          <p:spTgt spid="24"/>
                                        </p:tgtEl>
                                        <p:attrNameLst>
                                          <p:attrName>fillcolor</p:attrName>
                                        </p:attrNameLst>
                                      </p:cBhvr>
                                      <p:by>
                                        <p:hsl h="0" s="-70588" l="0"/>
                                      </p:by>
                                    </p:animClr>
                                    <p:animClr clrSpc="hsl" dir="cw">
                                      <p:cBhvr>
                                        <p:cTn id="17" dur="500" fill="hold"/>
                                        <p:tgtEl>
                                          <p:spTgt spid="24"/>
                                        </p:tgtEl>
                                        <p:attrNameLst>
                                          <p:attrName>stroke.color</p:attrName>
                                        </p:attrNameLst>
                                      </p:cBhvr>
                                      <p:by>
                                        <p:hsl h="0" s="-70588" l="0"/>
                                      </p:by>
                                    </p:animClr>
                                    <p:set>
                                      <p:cBhvr>
                                        <p:cTn id="18" dur="500" fill="hold"/>
                                        <p:tgtEl>
                                          <p:spTgt spid="24"/>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2"/>
                                        </p:tgtEl>
                                        <p:attrNameLst>
                                          <p:attrName>style.color</p:attrName>
                                        </p:attrNameLst>
                                      </p:cBhvr>
                                      <p:by>
                                        <p:hsl h="0" s="-70588" l="0"/>
                                      </p:by>
                                    </p:animClr>
                                    <p:animClr clrSpc="hsl" dir="cw">
                                      <p:cBhvr>
                                        <p:cTn id="30" dur="500" fill="hold"/>
                                        <p:tgtEl>
                                          <p:spTgt spid="22"/>
                                        </p:tgtEl>
                                        <p:attrNameLst>
                                          <p:attrName>fillcolor</p:attrName>
                                        </p:attrNameLst>
                                      </p:cBhvr>
                                      <p:by>
                                        <p:hsl h="0" s="-70588" l="0"/>
                                      </p:by>
                                    </p:animClr>
                                    <p:animClr clrSpc="hsl" dir="cw">
                                      <p:cBhvr>
                                        <p:cTn id="31" dur="500" fill="hold"/>
                                        <p:tgtEl>
                                          <p:spTgt spid="22"/>
                                        </p:tgtEl>
                                        <p:attrNameLst>
                                          <p:attrName>stroke.color</p:attrName>
                                        </p:attrNameLst>
                                      </p:cBhvr>
                                      <p:by>
                                        <p:hsl h="0" s="-70588" l="0"/>
                                      </p:by>
                                    </p:animClr>
                                    <p:set>
                                      <p:cBhvr>
                                        <p:cTn id="32" dur="500" fill="hold"/>
                                        <p:tgtEl>
                                          <p:spTgt spid="22"/>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26"/>
                                        </p:tgtEl>
                                        <p:attrNameLst>
                                          <p:attrName>style.color</p:attrName>
                                        </p:attrNameLst>
                                      </p:cBhvr>
                                      <p:by>
                                        <p:hsl h="0" s="-70588" l="0"/>
                                      </p:by>
                                    </p:animClr>
                                    <p:animClr clrSpc="hsl" dir="cw">
                                      <p:cBhvr>
                                        <p:cTn id="44" dur="500" fill="hold"/>
                                        <p:tgtEl>
                                          <p:spTgt spid="26"/>
                                        </p:tgtEl>
                                        <p:attrNameLst>
                                          <p:attrName>fillcolor</p:attrName>
                                        </p:attrNameLst>
                                      </p:cBhvr>
                                      <p:by>
                                        <p:hsl h="0" s="-70588" l="0"/>
                                      </p:by>
                                    </p:animClr>
                                    <p:animClr clrSpc="hsl" dir="cw">
                                      <p:cBhvr>
                                        <p:cTn id="45" dur="500" fill="hold"/>
                                        <p:tgtEl>
                                          <p:spTgt spid="26"/>
                                        </p:tgtEl>
                                        <p:attrNameLst>
                                          <p:attrName>stroke.color</p:attrName>
                                        </p:attrNameLst>
                                      </p:cBhvr>
                                      <p:by>
                                        <p:hsl h="0" s="-70588" l="0"/>
                                      </p:by>
                                    </p:animClr>
                                    <p:set>
                                      <p:cBhvr>
                                        <p:cTn id="46" dur="500" fill="hold"/>
                                        <p:tgtEl>
                                          <p:spTgt spid="26"/>
                                        </p:tgtEl>
                                        <p:attrNameLst>
                                          <p:attrName>fill.type</p:attrName>
                                        </p:attrNameLst>
                                      </p:cBhvr>
                                      <p:to>
                                        <p:strVal val="solid"/>
                                      </p:to>
                                    </p:set>
                                  </p:childTnLst>
                                </p:cTn>
                              </p:par>
                            </p:childTnLst>
                          </p:cTn>
                        </p:par>
                        <p:par>
                          <p:cTn id="47" fill="hold" nodeType="afterGroup">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2" grpId="1" animBg="1"/>
      <p:bldP spid="23" grpId="0" animBg="1"/>
      <p:bldP spid="24" grpId="0" animBg="1"/>
      <p:bldP spid="24" grpId="1" animBg="1"/>
      <p:bldP spid="25" grpId="0" animBg="1"/>
      <p:bldP spid="26" grpId="0" animBg="1"/>
      <p:bldP spid="26" grpId="1"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a:t>The PSSP Hierarchy of Needs (Exhibit 5-4)</a:t>
            </a:r>
          </a:p>
        </p:txBody>
      </p:sp>
      <p:grpSp>
        <p:nvGrpSpPr>
          <p:cNvPr id="2" name="Group 2"/>
          <p:cNvGrpSpPr>
            <a:grpSpLocks/>
          </p:cNvGrpSpPr>
          <p:nvPr/>
        </p:nvGrpSpPr>
        <p:grpSpPr bwMode="auto">
          <a:xfrm>
            <a:off x="228600" y="4495800"/>
            <a:ext cx="8059738" cy="1900238"/>
            <a:chOff x="443" y="2931"/>
            <a:chExt cx="5077" cy="1197"/>
          </a:xfrm>
        </p:grpSpPr>
        <p:sp>
          <p:nvSpPr>
            <p:cNvPr id="31762" name="Freeform 3"/>
            <p:cNvSpPr>
              <a:spLocks/>
            </p:cNvSpPr>
            <p:nvPr/>
          </p:nvSpPr>
          <p:spPr bwMode="auto">
            <a:xfrm>
              <a:off x="4521" y="2931"/>
              <a:ext cx="999" cy="1197"/>
            </a:xfrm>
            <a:custGeom>
              <a:avLst/>
              <a:gdLst>
                <a:gd name="T0" fmla="*/ 510 w 999"/>
                <a:gd name="T1" fmla="*/ 1196 h 1197"/>
                <a:gd name="T2" fmla="*/ 0 w 999"/>
                <a:gd name="T3" fmla="*/ 419 h 1197"/>
                <a:gd name="T4" fmla="*/ 373 w 999"/>
                <a:gd name="T5" fmla="*/ 0 h 1197"/>
                <a:gd name="T6" fmla="*/ 998 w 999"/>
                <a:gd name="T7" fmla="*/ 659 h 1197"/>
                <a:gd name="T8" fmla="*/ 510 w 999"/>
                <a:gd name="T9" fmla="*/ 1196 h 1197"/>
                <a:gd name="T10" fmla="*/ 0 60000 65536"/>
                <a:gd name="T11" fmla="*/ 0 60000 65536"/>
                <a:gd name="T12" fmla="*/ 0 60000 65536"/>
                <a:gd name="T13" fmla="*/ 0 60000 65536"/>
                <a:gd name="T14" fmla="*/ 0 60000 65536"/>
                <a:gd name="T15" fmla="*/ 0 w 999"/>
                <a:gd name="T16" fmla="*/ 0 h 1197"/>
                <a:gd name="T17" fmla="*/ 999 w 999"/>
                <a:gd name="T18" fmla="*/ 1197 h 1197"/>
              </a:gdLst>
              <a:ahLst/>
              <a:cxnLst>
                <a:cxn ang="T10">
                  <a:pos x="T0" y="T1"/>
                </a:cxn>
                <a:cxn ang="T11">
                  <a:pos x="T2" y="T3"/>
                </a:cxn>
                <a:cxn ang="T12">
                  <a:pos x="T4" y="T5"/>
                </a:cxn>
                <a:cxn ang="T13">
                  <a:pos x="T6" y="T7"/>
                </a:cxn>
                <a:cxn ang="T14">
                  <a:pos x="T8" y="T9"/>
                </a:cxn>
              </a:cxnLst>
              <a:rect l="T15" t="T16" r="T17" b="T18"/>
              <a:pathLst>
                <a:path w="999" h="1197">
                  <a:moveTo>
                    <a:pt x="510" y="1196"/>
                  </a:moveTo>
                  <a:lnTo>
                    <a:pt x="0" y="419"/>
                  </a:lnTo>
                  <a:lnTo>
                    <a:pt x="373" y="0"/>
                  </a:lnTo>
                  <a:lnTo>
                    <a:pt x="998" y="659"/>
                  </a:lnTo>
                  <a:lnTo>
                    <a:pt x="510" y="1196"/>
                  </a:lnTo>
                </a:path>
              </a:pathLst>
            </a:custGeom>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63" name="Freeform 4"/>
            <p:cNvSpPr>
              <a:spLocks/>
            </p:cNvSpPr>
            <p:nvPr/>
          </p:nvSpPr>
          <p:spPr bwMode="auto">
            <a:xfrm>
              <a:off x="945" y="2931"/>
              <a:ext cx="3953" cy="421"/>
            </a:xfrm>
            <a:custGeom>
              <a:avLst/>
              <a:gdLst>
                <a:gd name="T0" fmla="*/ 0 w 3953"/>
                <a:gd name="T1" fmla="*/ 420 h 421"/>
                <a:gd name="T2" fmla="*/ 3579 w 3953"/>
                <a:gd name="T3" fmla="*/ 420 h 421"/>
                <a:gd name="T4" fmla="*/ 3952 w 3953"/>
                <a:gd name="T5" fmla="*/ 0 h 421"/>
                <a:gd name="T6" fmla="*/ 708 w 3953"/>
                <a:gd name="T7" fmla="*/ 1 h 421"/>
                <a:gd name="T8" fmla="*/ 0 w 3953"/>
                <a:gd name="T9" fmla="*/ 420 h 421"/>
                <a:gd name="T10" fmla="*/ 0 60000 65536"/>
                <a:gd name="T11" fmla="*/ 0 60000 65536"/>
                <a:gd name="T12" fmla="*/ 0 60000 65536"/>
                <a:gd name="T13" fmla="*/ 0 60000 65536"/>
                <a:gd name="T14" fmla="*/ 0 60000 65536"/>
                <a:gd name="T15" fmla="*/ 0 w 3953"/>
                <a:gd name="T16" fmla="*/ 0 h 421"/>
                <a:gd name="T17" fmla="*/ 3953 w 3953"/>
                <a:gd name="T18" fmla="*/ 421 h 421"/>
              </a:gdLst>
              <a:ahLst/>
              <a:cxnLst>
                <a:cxn ang="T10">
                  <a:pos x="T0" y="T1"/>
                </a:cxn>
                <a:cxn ang="T11">
                  <a:pos x="T2" y="T3"/>
                </a:cxn>
                <a:cxn ang="T12">
                  <a:pos x="T4" y="T5"/>
                </a:cxn>
                <a:cxn ang="T13">
                  <a:pos x="T6" y="T7"/>
                </a:cxn>
                <a:cxn ang="T14">
                  <a:pos x="T8" y="T9"/>
                </a:cxn>
              </a:cxnLst>
              <a:rect l="T15" t="T16" r="T17" b="T18"/>
              <a:pathLst>
                <a:path w="3953" h="421">
                  <a:moveTo>
                    <a:pt x="0" y="420"/>
                  </a:moveTo>
                  <a:lnTo>
                    <a:pt x="3579" y="420"/>
                  </a:lnTo>
                  <a:lnTo>
                    <a:pt x="3952" y="0"/>
                  </a:lnTo>
                  <a:lnTo>
                    <a:pt x="708" y="1"/>
                  </a:lnTo>
                  <a:lnTo>
                    <a:pt x="0" y="420"/>
                  </a:lnTo>
                </a:path>
              </a:pathLst>
            </a:custGeom>
            <a:solidFill>
              <a:srgbClr val="FFC000"/>
            </a:solidFill>
            <a:ln w="12700" cap="rnd">
              <a:solidFill>
                <a:srgbClr val="BAC0CC"/>
              </a:solidFill>
              <a:round/>
              <a:headEnd/>
              <a:tailEnd/>
            </a:ln>
            <a:extLst/>
          </p:spPr>
          <p:txBody>
            <a:bodyPr/>
            <a:lstStyle/>
            <a:p>
              <a:endParaRPr lang="en-US"/>
            </a:p>
          </p:txBody>
        </p:sp>
        <p:sp>
          <p:nvSpPr>
            <p:cNvPr id="31764" name="Freeform 5"/>
            <p:cNvSpPr>
              <a:spLocks/>
            </p:cNvSpPr>
            <p:nvPr/>
          </p:nvSpPr>
          <p:spPr bwMode="auto">
            <a:xfrm>
              <a:off x="443" y="3351"/>
              <a:ext cx="4592" cy="777"/>
            </a:xfrm>
            <a:custGeom>
              <a:avLst/>
              <a:gdLst>
                <a:gd name="T0" fmla="*/ 0 w 4592"/>
                <a:gd name="T1" fmla="*/ 776 h 777"/>
                <a:gd name="T2" fmla="*/ 4591 w 4592"/>
                <a:gd name="T3" fmla="*/ 776 h 777"/>
                <a:gd name="T4" fmla="*/ 4082 w 4592"/>
                <a:gd name="T5" fmla="*/ 0 h 777"/>
                <a:gd name="T6" fmla="*/ 503 w 4592"/>
                <a:gd name="T7" fmla="*/ 0 h 777"/>
                <a:gd name="T8" fmla="*/ 0 w 4592"/>
                <a:gd name="T9" fmla="*/ 776 h 777"/>
                <a:gd name="T10" fmla="*/ 0 60000 65536"/>
                <a:gd name="T11" fmla="*/ 0 60000 65536"/>
                <a:gd name="T12" fmla="*/ 0 60000 65536"/>
                <a:gd name="T13" fmla="*/ 0 60000 65536"/>
                <a:gd name="T14" fmla="*/ 0 60000 65536"/>
                <a:gd name="T15" fmla="*/ 0 w 4592"/>
                <a:gd name="T16" fmla="*/ 0 h 777"/>
                <a:gd name="T17" fmla="*/ 4592 w 4592"/>
                <a:gd name="T18" fmla="*/ 777 h 777"/>
              </a:gdLst>
              <a:ahLst/>
              <a:cxnLst>
                <a:cxn ang="T10">
                  <a:pos x="T0" y="T1"/>
                </a:cxn>
                <a:cxn ang="T11">
                  <a:pos x="T2" y="T3"/>
                </a:cxn>
                <a:cxn ang="T12">
                  <a:pos x="T4" y="T5"/>
                </a:cxn>
                <a:cxn ang="T13">
                  <a:pos x="T6" y="T7"/>
                </a:cxn>
                <a:cxn ang="T14">
                  <a:pos x="T8" y="T9"/>
                </a:cxn>
              </a:cxnLst>
              <a:rect l="T15" t="T16" r="T17" b="T18"/>
              <a:pathLst>
                <a:path w="4592" h="777">
                  <a:moveTo>
                    <a:pt x="0" y="776"/>
                  </a:moveTo>
                  <a:lnTo>
                    <a:pt x="4591" y="776"/>
                  </a:lnTo>
                  <a:lnTo>
                    <a:pt x="4082" y="0"/>
                  </a:lnTo>
                  <a:lnTo>
                    <a:pt x="503" y="0"/>
                  </a:lnTo>
                  <a:lnTo>
                    <a:pt x="0" y="776"/>
                  </a:lnTo>
                </a:path>
              </a:pathLst>
            </a:custGeom>
            <a:ln>
              <a:solidFill>
                <a:srgbClr val="BAC0CC"/>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65" name="Rectangle 6"/>
            <p:cNvSpPr>
              <a:spLocks noChangeArrowheads="1"/>
            </p:cNvSpPr>
            <p:nvPr/>
          </p:nvSpPr>
          <p:spPr bwMode="auto">
            <a:xfrm>
              <a:off x="1820" y="3588"/>
              <a:ext cx="1999" cy="26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lIns="90488" tIns="44450" rIns="90488" bIns="44450">
              <a:spAutoFit/>
            </a:bodyPr>
            <a:lstStyle/>
            <a:p>
              <a:pPr eaLnBrk="0" hangingPunct="0">
                <a:lnSpc>
                  <a:spcPct val="90000"/>
                </a:lnSpc>
              </a:pPr>
              <a:r>
                <a:rPr lang="en-US" sz="2400" b="1"/>
                <a:t>Physiological Needs</a:t>
              </a:r>
            </a:p>
          </p:txBody>
        </p:sp>
      </p:grpSp>
      <p:grpSp>
        <p:nvGrpSpPr>
          <p:cNvPr id="3" name="Group 8"/>
          <p:cNvGrpSpPr>
            <a:grpSpLocks/>
          </p:cNvGrpSpPr>
          <p:nvPr/>
        </p:nvGrpSpPr>
        <p:grpSpPr bwMode="auto">
          <a:xfrm>
            <a:off x="1219200" y="3295650"/>
            <a:ext cx="5986463" cy="1651000"/>
            <a:chOff x="1059" y="2190"/>
            <a:chExt cx="3771" cy="1040"/>
          </a:xfrm>
        </p:grpSpPr>
        <p:sp>
          <p:nvSpPr>
            <p:cNvPr id="31758" name="Freeform 9"/>
            <p:cNvSpPr>
              <a:spLocks/>
            </p:cNvSpPr>
            <p:nvPr/>
          </p:nvSpPr>
          <p:spPr bwMode="auto">
            <a:xfrm>
              <a:off x="3950" y="2190"/>
              <a:ext cx="880" cy="1039"/>
            </a:xfrm>
            <a:custGeom>
              <a:avLst/>
              <a:gdLst>
                <a:gd name="T0" fmla="*/ 0 w 880"/>
                <a:gd name="T1" fmla="*/ 278 h 1039"/>
                <a:gd name="T2" fmla="*/ 523 w 880"/>
                <a:gd name="T3" fmla="*/ 1039 h 1039"/>
                <a:gd name="T4" fmla="*/ 880 w 880"/>
                <a:gd name="T5" fmla="*/ 651 h 1039"/>
                <a:gd name="T6" fmla="*/ 254 w 880"/>
                <a:gd name="T7" fmla="*/ 0 h 1039"/>
                <a:gd name="T8" fmla="*/ 4 w 880"/>
                <a:gd name="T9" fmla="*/ 278 h 1039"/>
                <a:gd name="T10" fmla="*/ 0 60000 65536"/>
                <a:gd name="T11" fmla="*/ 0 60000 65536"/>
                <a:gd name="T12" fmla="*/ 0 60000 65536"/>
                <a:gd name="T13" fmla="*/ 0 60000 65536"/>
                <a:gd name="T14" fmla="*/ 0 60000 65536"/>
                <a:gd name="T15" fmla="*/ 0 w 880"/>
                <a:gd name="T16" fmla="*/ 0 h 1039"/>
                <a:gd name="T17" fmla="*/ 880 w 880"/>
                <a:gd name="T18" fmla="*/ 1039 h 1039"/>
              </a:gdLst>
              <a:ahLst/>
              <a:cxnLst>
                <a:cxn ang="T10">
                  <a:pos x="T0" y="T1"/>
                </a:cxn>
                <a:cxn ang="T11">
                  <a:pos x="T2" y="T3"/>
                </a:cxn>
                <a:cxn ang="T12">
                  <a:pos x="T4" y="T5"/>
                </a:cxn>
                <a:cxn ang="T13">
                  <a:pos x="T6" y="T7"/>
                </a:cxn>
                <a:cxn ang="T14">
                  <a:pos x="T8" y="T9"/>
                </a:cxn>
              </a:cxnLst>
              <a:rect l="T15" t="T16" r="T17" b="T18"/>
              <a:pathLst>
                <a:path w="880" h="1039">
                  <a:moveTo>
                    <a:pt x="0" y="278"/>
                  </a:moveTo>
                  <a:lnTo>
                    <a:pt x="523" y="1039"/>
                  </a:lnTo>
                  <a:lnTo>
                    <a:pt x="880" y="651"/>
                  </a:lnTo>
                  <a:lnTo>
                    <a:pt x="254" y="0"/>
                  </a:lnTo>
                  <a:lnTo>
                    <a:pt x="4" y="278"/>
                  </a:lnTo>
                </a:path>
              </a:pathLst>
            </a:custGeom>
            <a:solidFill>
              <a:schemeClr val="accent2"/>
            </a:solidFill>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59" name="Freeform 10"/>
            <p:cNvSpPr>
              <a:spLocks/>
            </p:cNvSpPr>
            <p:nvPr/>
          </p:nvSpPr>
          <p:spPr bwMode="auto">
            <a:xfrm>
              <a:off x="1567" y="2190"/>
              <a:ext cx="2640" cy="281"/>
            </a:xfrm>
            <a:custGeom>
              <a:avLst/>
              <a:gdLst>
                <a:gd name="T0" fmla="*/ 0 w 2640"/>
                <a:gd name="T1" fmla="*/ 280 h 281"/>
                <a:gd name="T2" fmla="*/ 2388 w 2640"/>
                <a:gd name="T3" fmla="*/ 280 h 281"/>
                <a:gd name="T4" fmla="*/ 2639 w 2640"/>
                <a:gd name="T5" fmla="*/ 0 h 281"/>
                <a:gd name="T6" fmla="*/ 667 w 2640"/>
                <a:gd name="T7" fmla="*/ 0 h 281"/>
                <a:gd name="T8" fmla="*/ 0 w 2640"/>
                <a:gd name="T9" fmla="*/ 280 h 281"/>
                <a:gd name="T10" fmla="*/ 0 60000 65536"/>
                <a:gd name="T11" fmla="*/ 0 60000 65536"/>
                <a:gd name="T12" fmla="*/ 0 60000 65536"/>
                <a:gd name="T13" fmla="*/ 0 60000 65536"/>
                <a:gd name="T14" fmla="*/ 0 60000 65536"/>
                <a:gd name="T15" fmla="*/ 0 w 2640"/>
                <a:gd name="T16" fmla="*/ 0 h 281"/>
                <a:gd name="T17" fmla="*/ 2640 w 2640"/>
                <a:gd name="T18" fmla="*/ 281 h 281"/>
              </a:gdLst>
              <a:ahLst/>
              <a:cxnLst>
                <a:cxn ang="T10">
                  <a:pos x="T0" y="T1"/>
                </a:cxn>
                <a:cxn ang="T11">
                  <a:pos x="T2" y="T3"/>
                </a:cxn>
                <a:cxn ang="T12">
                  <a:pos x="T4" y="T5"/>
                </a:cxn>
                <a:cxn ang="T13">
                  <a:pos x="T6" y="T7"/>
                </a:cxn>
                <a:cxn ang="T14">
                  <a:pos x="T8" y="T9"/>
                </a:cxn>
              </a:cxnLst>
              <a:rect l="T15" t="T16" r="T17" b="T18"/>
              <a:pathLst>
                <a:path w="2640" h="281">
                  <a:moveTo>
                    <a:pt x="0" y="280"/>
                  </a:moveTo>
                  <a:lnTo>
                    <a:pt x="2388" y="280"/>
                  </a:lnTo>
                  <a:lnTo>
                    <a:pt x="2639" y="0"/>
                  </a:lnTo>
                  <a:lnTo>
                    <a:pt x="667" y="0"/>
                  </a:lnTo>
                  <a:lnTo>
                    <a:pt x="0" y="280"/>
                  </a:lnTo>
                </a:path>
              </a:pathLst>
            </a:custGeom>
            <a:solidFill>
              <a:srgbClr val="71DAFF"/>
            </a:solidFill>
            <a:ln w="12700" cap="rnd">
              <a:solidFill>
                <a:srgbClr val="BAC0CC"/>
              </a:solidFill>
              <a:round/>
              <a:headEnd/>
              <a:tailEnd/>
            </a:ln>
            <a:extLst/>
          </p:spPr>
          <p:txBody>
            <a:bodyPr/>
            <a:lstStyle/>
            <a:p>
              <a:endParaRPr lang="en-US"/>
            </a:p>
          </p:txBody>
        </p:sp>
        <p:sp>
          <p:nvSpPr>
            <p:cNvPr id="31760" name="Freeform 11"/>
            <p:cNvSpPr>
              <a:spLocks/>
            </p:cNvSpPr>
            <p:nvPr/>
          </p:nvSpPr>
          <p:spPr bwMode="auto">
            <a:xfrm>
              <a:off x="1059" y="2470"/>
              <a:ext cx="3414" cy="760"/>
            </a:xfrm>
            <a:custGeom>
              <a:avLst/>
              <a:gdLst>
                <a:gd name="T0" fmla="*/ 0 w 3414"/>
                <a:gd name="T1" fmla="*/ 759 h 760"/>
                <a:gd name="T2" fmla="*/ 3413 w 3414"/>
                <a:gd name="T3" fmla="*/ 759 h 760"/>
                <a:gd name="T4" fmla="*/ 2896 w 3414"/>
                <a:gd name="T5" fmla="*/ 0 h 760"/>
                <a:gd name="T6" fmla="*/ 509 w 3414"/>
                <a:gd name="T7" fmla="*/ 0 h 760"/>
                <a:gd name="T8" fmla="*/ 0 w 3414"/>
                <a:gd name="T9" fmla="*/ 759 h 760"/>
                <a:gd name="T10" fmla="*/ 0 60000 65536"/>
                <a:gd name="T11" fmla="*/ 0 60000 65536"/>
                <a:gd name="T12" fmla="*/ 0 60000 65536"/>
                <a:gd name="T13" fmla="*/ 0 60000 65536"/>
                <a:gd name="T14" fmla="*/ 0 60000 65536"/>
                <a:gd name="T15" fmla="*/ 0 w 3414"/>
                <a:gd name="T16" fmla="*/ 0 h 760"/>
                <a:gd name="T17" fmla="*/ 3414 w 3414"/>
                <a:gd name="T18" fmla="*/ 760 h 760"/>
              </a:gdLst>
              <a:ahLst/>
              <a:cxnLst>
                <a:cxn ang="T10">
                  <a:pos x="T0" y="T1"/>
                </a:cxn>
                <a:cxn ang="T11">
                  <a:pos x="T2" y="T3"/>
                </a:cxn>
                <a:cxn ang="T12">
                  <a:pos x="T4" y="T5"/>
                </a:cxn>
                <a:cxn ang="T13">
                  <a:pos x="T6" y="T7"/>
                </a:cxn>
                <a:cxn ang="T14">
                  <a:pos x="T8" y="T9"/>
                </a:cxn>
              </a:cxnLst>
              <a:rect l="T15" t="T16" r="T17" b="T18"/>
              <a:pathLst>
                <a:path w="3414" h="760">
                  <a:moveTo>
                    <a:pt x="0" y="759"/>
                  </a:moveTo>
                  <a:lnTo>
                    <a:pt x="3413" y="759"/>
                  </a:lnTo>
                  <a:lnTo>
                    <a:pt x="2896" y="0"/>
                  </a:lnTo>
                  <a:lnTo>
                    <a:pt x="509" y="0"/>
                  </a:lnTo>
                  <a:lnTo>
                    <a:pt x="0" y="759"/>
                  </a:lnTo>
                </a:path>
              </a:pathLst>
            </a:custGeom>
            <a:solidFill>
              <a:schemeClr val="accent2"/>
            </a:solidFill>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61" name="Rectangle 12"/>
            <p:cNvSpPr>
              <a:spLocks noChangeArrowheads="1"/>
            </p:cNvSpPr>
            <p:nvPr/>
          </p:nvSpPr>
          <p:spPr bwMode="auto">
            <a:xfrm>
              <a:off x="2203" y="2722"/>
              <a:ext cx="1233" cy="24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lIns="90488" tIns="44450" rIns="90488" bIns="44450">
              <a:spAutoFit/>
            </a:bodyPr>
            <a:lstStyle/>
            <a:p>
              <a:pPr eaLnBrk="0" hangingPunct="0">
                <a:lnSpc>
                  <a:spcPct val="90000"/>
                </a:lnSpc>
              </a:pPr>
              <a:r>
                <a:rPr lang="en-US" sz="2200" b="1"/>
                <a:t>Safety Needs</a:t>
              </a:r>
            </a:p>
          </p:txBody>
        </p:sp>
      </p:grpSp>
      <p:grpSp>
        <p:nvGrpSpPr>
          <p:cNvPr id="4" name="Group 13"/>
          <p:cNvGrpSpPr>
            <a:grpSpLocks/>
          </p:cNvGrpSpPr>
          <p:nvPr/>
        </p:nvGrpSpPr>
        <p:grpSpPr bwMode="auto">
          <a:xfrm>
            <a:off x="2209800" y="2057400"/>
            <a:ext cx="3892550" cy="1436688"/>
            <a:chOff x="1679" y="1439"/>
            <a:chExt cx="2452" cy="905"/>
          </a:xfrm>
          <a:solidFill>
            <a:schemeClr val="accent3">
              <a:lumMod val="75000"/>
            </a:schemeClr>
          </a:solidFill>
        </p:grpSpPr>
        <p:sp>
          <p:nvSpPr>
            <p:cNvPr id="31754" name="Freeform 14"/>
            <p:cNvSpPr>
              <a:spLocks/>
            </p:cNvSpPr>
            <p:nvPr/>
          </p:nvSpPr>
          <p:spPr bwMode="auto">
            <a:xfrm>
              <a:off x="3380" y="1439"/>
              <a:ext cx="751" cy="905"/>
            </a:xfrm>
            <a:custGeom>
              <a:avLst/>
              <a:gdLst>
                <a:gd name="T0" fmla="*/ 513 w 751"/>
                <a:gd name="T1" fmla="*/ 904 h 905"/>
                <a:gd name="T2" fmla="*/ 750 w 751"/>
                <a:gd name="T3" fmla="*/ 646 h 905"/>
                <a:gd name="T4" fmla="*/ 130 w 751"/>
                <a:gd name="T5" fmla="*/ 0 h 905"/>
                <a:gd name="T6" fmla="*/ 0 w 751"/>
                <a:gd name="T7" fmla="*/ 136 h 905"/>
                <a:gd name="T8" fmla="*/ 513 w 751"/>
                <a:gd name="T9" fmla="*/ 904 h 905"/>
                <a:gd name="T10" fmla="*/ 0 60000 65536"/>
                <a:gd name="T11" fmla="*/ 0 60000 65536"/>
                <a:gd name="T12" fmla="*/ 0 60000 65536"/>
                <a:gd name="T13" fmla="*/ 0 60000 65536"/>
                <a:gd name="T14" fmla="*/ 0 60000 65536"/>
                <a:gd name="T15" fmla="*/ 0 w 751"/>
                <a:gd name="T16" fmla="*/ 0 h 905"/>
                <a:gd name="T17" fmla="*/ 751 w 751"/>
                <a:gd name="T18" fmla="*/ 905 h 905"/>
              </a:gdLst>
              <a:ahLst/>
              <a:cxnLst>
                <a:cxn ang="T10">
                  <a:pos x="T0" y="T1"/>
                </a:cxn>
                <a:cxn ang="T11">
                  <a:pos x="T2" y="T3"/>
                </a:cxn>
                <a:cxn ang="T12">
                  <a:pos x="T4" y="T5"/>
                </a:cxn>
                <a:cxn ang="T13">
                  <a:pos x="T6" y="T7"/>
                </a:cxn>
                <a:cxn ang="T14">
                  <a:pos x="T8" y="T9"/>
                </a:cxn>
              </a:cxnLst>
              <a:rect l="T15" t="T16" r="T17" b="T18"/>
              <a:pathLst>
                <a:path w="751" h="905">
                  <a:moveTo>
                    <a:pt x="513" y="904"/>
                  </a:moveTo>
                  <a:lnTo>
                    <a:pt x="750" y="646"/>
                  </a:lnTo>
                  <a:lnTo>
                    <a:pt x="130" y="0"/>
                  </a:lnTo>
                  <a:lnTo>
                    <a:pt x="0" y="136"/>
                  </a:lnTo>
                  <a:lnTo>
                    <a:pt x="513" y="904"/>
                  </a:lnTo>
                </a:path>
              </a:pathLst>
            </a:custGeom>
            <a:grpFill/>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55" name="Freeform 15"/>
            <p:cNvSpPr>
              <a:spLocks/>
            </p:cNvSpPr>
            <p:nvPr/>
          </p:nvSpPr>
          <p:spPr bwMode="auto">
            <a:xfrm>
              <a:off x="2199" y="1439"/>
              <a:ext cx="1317" cy="135"/>
            </a:xfrm>
            <a:custGeom>
              <a:avLst/>
              <a:gdLst>
                <a:gd name="T0" fmla="*/ 0 w 1317"/>
                <a:gd name="T1" fmla="*/ 134 h 135"/>
                <a:gd name="T2" fmla="*/ 1186 w 1317"/>
                <a:gd name="T3" fmla="*/ 134 h 135"/>
                <a:gd name="T4" fmla="*/ 1316 w 1317"/>
                <a:gd name="T5" fmla="*/ 0 h 135"/>
                <a:gd name="T6" fmla="*/ 411 w 1317"/>
                <a:gd name="T7" fmla="*/ 0 h 135"/>
                <a:gd name="T8" fmla="*/ 0 w 1317"/>
                <a:gd name="T9" fmla="*/ 134 h 135"/>
                <a:gd name="T10" fmla="*/ 0 60000 65536"/>
                <a:gd name="T11" fmla="*/ 0 60000 65536"/>
                <a:gd name="T12" fmla="*/ 0 60000 65536"/>
                <a:gd name="T13" fmla="*/ 0 60000 65536"/>
                <a:gd name="T14" fmla="*/ 0 60000 65536"/>
                <a:gd name="T15" fmla="*/ 0 w 1317"/>
                <a:gd name="T16" fmla="*/ 0 h 135"/>
                <a:gd name="T17" fmla="*/ 1317 w 1317"/>
                <a:gd name="T18" fmla="*/ 135 h 135"/>
              </a:gdLst>
              <a:ahLst/>
              <a:cxnLst>
                <a:cxn ang="T10">
                  <a:pos x="T0" y="T1"/>
                </a:cxn>
                <a:cxn ang="T11">
                  <a:pos x="T2" y="T3"/>
                </a:cxn>
                <a:cxn ang="T12">
                  <a:pos x="T4" y="T5"/>
                </a:cxn>
                <a:cxn ang="T13">
                  <a:pos x="T6" y="T7"/>
                </a:cxn>
                <a:cxn ang="T14">
                  <a:pos x="T8" y="T9"/>
                </a:cxn>
              </a:cxnLst>
              <a:rect l="T15" t="T16" r="T17" b="T18"/>
              <a:pathLst>
                <a:path w="1317" h="135">
                  <a:moveTo>
                    <a:pt x="0" y="134"/>
                  </a:moveTo>
                  <a:lnTo>
                    <a:pt x="1186" y="134"/>
                  </a:lnTo>
                  <a:lnTo>
                    <a:pt x="1316" y="0"/>
                  </a:lnTo>
                  <a:lnTo>
                    <a:pt x="411" y="0"/>
                  </a:lnTo>
                  <a:lnTo>
                    <a:pt x="0" y="134"/>
                  </a:lnTo>
                </a:path>
              </a:pathLst>
            </a:custGeom>
            <a:grpFill/>
            <a:ln w="12700" cap="rnd">
              <a:solidFill>
                <a:srgbClr val="BAC0CC"/>
              </a:solidFill>
              <a:round/>
              <a:headEnd/>
              <a:tailEnd/>
            </a:ln>
            <a:extLst/>
          </p:spPr>
          <p:txBody>
            <a:bodyPr/>
            <a:lstStyle/>
            <a:p>
              <a:endParaRPr lang="en-US"/>
            </a:p>
          </p:txBody>
        </p:sp>
        <p:sp>
          <p:nvSpPr>
            <p:cNvPr id="31756" name="Freeform 16"/>
            <p:cNvSpPr>
              <a:spLocks/>
            </p:cNvSpPr>
            <p:nvPr/>
          </p:nvSpPr>
          <p:spPr bwMode="auto">
            <a:xfrm>
              <a:off x="1679" y="1573"/>
              <a:ext cx="2225" cy="771"/>
            </a:xfrm>
            <a:custGeom>
              <a:avLst/>
              <a:gdLst>
                <a:gd name="T0" fmla="*/ 0 w 2225"/>
                <a:gd name="T1" fmla="*/ 770 h 771"/>
                <a:gd name="T2" fmla="*/ 2224 w 2225"/>
                <a:gd name="T3" fmla="*/ 770 h 771"/>
                <a:gd name="T4" fmla="*/ 1708 w 2225"/>
                <a:gd name="T5" fmla="*/ 0 h 771"/>
                <a:gd name="T6" fmla="*/ 518 w 2225"/>
                <a:gd name="T7" fmla="*/ 0 h 771"/>
                <a:gd name="T8" fmla="*/ 0 w 2225"/>
                <a:gd name="T9" fmla="*/ 770 h 771"/>
                <a:gd name="T10" fmla="*/ 0 60000 65536"/>
                <a:gd name="T11" fmla="*/ 0 60000 65536"/>
                <a:gd name="T12" fmla="*/ 0 60000 65536"/>
                <a:gd name="T13" fmla="*/ 0 60000 65536"/>
                <a:gd name="T14" fmla="*/ 0 60000 65536"/>
                <a:gd name="T15" fmla="*/ 0 w 2225"/>
                <a:gd name="T16" fmla="*/ 0 h 771"/>
                <a:gd name="T17" fmla="*/ 2225 w 2225"/>
                <a:gd name="T18" fmla="*/ 771 h 771"/>
              </a:gdLst>
              <a:ahLst/>
              <a:cxnLst>
                <a:cxn ang="T10">
                  <a:pos x="T0" y="T1"/>
                </a:cxn>
                <a:cxn ang="T11">
                  <a:pos x="T2" y="T3"/>
                </a:cxn>
                <a:cxn ang="T12">
                  <a:pos x="T4" y="T5"/>
                </a:cxn>
                <a:cxn ang="T13">
                  <a:pos x="T6" y="T7"/>
                </a:cxn>
                <a:cxn ang="T14">
                  <a:pos x="T8" y="T9"/>
                </a:cxn>
              </a:cxnLst>
              <a:rect l="T15" t="T16" r="T17" b="T18"/>
              <a:pathLst>
                <a:path w="2225" h="771">
                  <a:moveTo>
                    <a:pt x="0" y="770"/>
                  </a:moveTo>
                  <a:lnTo>
                    <a:pt x="2224" y="770"/>
                  </a:lnTo>
                  <a:lnTo>
                    <a:pt x="1708" y="0"/>
                  </a:lnTo>
                  <a:lnTo>
                    <a:pt x="518" y="0"/>
                  </a:lnTo>
                  <a:lnTo>
                    <a:pt x="0" y="770"/>
                  </a:lnTo>
                </a:path>
              </a:pathLst>
            </a:custGeom>
            <a:grpFill/>
            <a:ln>
              <a:solidFill>
                <a:srgbClr val="BAC0CC"/>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57" name="Rectangle 17"/>
            <p:cNvSpPr>
              <a:spLocks noChangeArrowheads="1"/>
            </p:cNvSpPr>
            <p:nvPr/>
          </p:nvSpPr>
          <p:spPr bwMode="auto">
            <a:xfrm>
              <a:off x="2213" y="1866"/>
              <a:ext cx="1216" cy="266"/>
            </a:xfrm>
            <a:prstGeom prst="rect">
              <a:avLst/>
            </a:prstGeom>
            <a:grpFill/>
            <a:ln w="12700">
              <a:noFill/>
              <a:miter lim="800000"/>
              <a:headEnd/>
              <a:tailEnd/>
            </a:ln>
            <a:extLst/>
          </p:spPr>
          <p:txBody>
            <a:bodyPr wrap="none" lIns="90488" tIns="44450" rIns="90488" bIns="44450">
              <a:spAutoFit/>
            </a:bodyPr>
            <a:lstStyle/>
            <a:p>
              <a:pPr eaLnBrk="0" hangingPunct="0">
                <a:lnSpc>
                  <a:spcPct val="90000"/>
                </a:lnSpc>
              </a:pPr>
              <a:r>
                <a:rPr lang="en-US" sz="2400" b="1"/>
                <a:t>Social</a:t>
              </a:r>
              <a:r>
                <a:rPr lang="en-US" sz="2000" b="1"/>
                <a:t> Needs</a:t>
              </a:r>
            </a:p>
          </p:txBody>
        </p:sp>
      </p:grpSp>
      <p:grpSp>
        <p:nvGrpSpPr>
          <p:cNvPr id="5" name="Group 18"/>
          <p:cNvGrpSpPr>
            <a:grpSpLocks/>
          </p:cNvGrpSpPr>
          <p:nvPr/>
        </p:nvGrpSpPr>
        <p:grpSpPr bwMode="auto">
          <a:xfrm>
            <a:off x="3124200" y="914400"/>
            <a:ext cx="1927225" cy="1289050"/>
            <a:chOff x="2325" y="698"/>
            <a:chExt cx="1118" cy="812"/>
          </a:xfrm>
        </p:grpSpPr>
        <p:sp>
          <p:nvSpPr>
            <p:cNvPr id="31751" name="Freeform 19"/>
            <p:cNvSpPr>
              <a:spLocks/>
            </p:cNvSpPr>
            <p:nvPr/>
          </p:nvSpPr>
          <p:spPr bwMode="auto">
            <a:xfrm>
              <a:off x="2825" y="698"/>
              <a:ext cx="618" cy="765"/>
            </a:xfrm>
            <a:custGeom>
              <a:avLst/>
              <a:gdLst>
                <a:gd name="T0" fmla="*/ 501 w 618"/>
                <a:gd name="T1" fmla="*/ 764 h 765"/>
                <a:gd name="T2" fmla="*/ 617 w 618"/>
                <a:gd name="T3" fmla="*/ 645 h 765"/>
                <a:gd name="T4" fmla="*/ 0 w 618"/>
                <a:gd name="T5" fmla="*/ 0 h 765"/>
                <a:gd name="T6" fmla="*/ 501 w 618"/>
                <a:gd name="T7" fmla="*/ 764 h 765"/>
                <a:gd name="T8" fmla="*/ 0 60000 65536"/>
                <a:gd name="T9" fmla="*/ 0 60000 65536"/>
                <a:gd name="T10" fmla="*/ 0 60000 65536"/>
                <a:gd name="T11" fmla="*/ 0 60000 65536"/>
                <a:gd name="T12" fmla="*/ 0 w 618"/>
                <a:gd name="T13" fmla="*/ 0 h 765"/>
                <a:gd name="T14" fmla="*/ 618 w 618"/>
                <a:gd name="T15" fmla="*/ 765 h 765"/>
              </a:gdLst>
              <a:ahLst/>
              <a:cxnLst>
                <a:cxn ang="T8">
                  <a:pos x="T0" y="T1"/>
                </a:cxn>
                <a:cxn ang="T9">
                  <a:pos x="T2" y="T3"/>
                </a:cxn>
                <a:cxn ang="T10">
                  <a:pos x="T4" y="T5"/>
                </a:cxn>
                <a:cxn ang="T11">
                  <a:pos x="T6" y="T7"/>
                </a:cxn>
              </a:cxnLst>
              <a:rect l="T12" t="T13" r="T14" b="T15"/>
              <a:pathLst>
                <a:path w="618" h="765">
                  <a:moveTo>
                    <a:pt x="501" y="764"/>
                  </a:moveTo>
                  <a:lnTo>
                    <a:pt x="617" y="645"/>
                  </a:lnTo>
                  <a:lnTo>
                    <a:pt x="0" y="0"/>
                  </a:lnTo>
                  <a:lnTo>
                    <a:pt x="501" y="764"/>
                  </a:lnTo>
                </a:path>
              </a:pathLst>
            </a:custGeom>
            <a:solidFill>
              <a:schemeClr val="accent4"/>
            </a:solidFill>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solidFill>
                  <a:schemeClr val="lt1"/>
                </a:solidFill>
                <a:latin typeface="+mn-lt"/>
                <a:cs typeface="+mn-cs"/>
              </a:endParaRPr>
            </a:p>
          </p:txBody>
        </p:sp>
        <p:sp>
          <p:nvSpPr>
            <p:cNvPr id="31752" name="AutoShape 20"/>
            <p:cNvSpPr>
              <a:spLocks noChangeArrowheads="1"/>
            </p:cNvSpPr>
            <p:nvPr/>
          </p:nvSpPr>
          <p:spPr bwMode="auto">
            <a:xfrm>
              <a:off x="2325" y="699"/>
              <a:ext cx="1011" cy="771"/>
            </a:xfrm>
            <a:prstGeom prst="triangle">
              <a:avLst>
                <a:gd name="adj" fmla="val 49991"/>
              </a:avLst>
            </a:prstGeom>
            <a:solidFill>
              <a:schemeClr val="accent4"/>
            </a:solidFill>
            <a:ln>
              <a:solidFill>
                <a:schemeClr val="bg2">
                  <a:lumMod val="40000"/>
                  <a:lumOff val="6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p>
          </p:txBody>
        </p:sp>
        <p:sp>
          <p:nvSpPr>
            <p:cNvPr id="31753" name="Rectangle 21"/>
            <p:cNvSpPr>
              <a:spLocks noChangeArrowheads="1"/>
            </p:cNvSpPr>
            <p:nvPr/>
          </p:nvSpPr>
          <p:spPr bwMode="auto">
            <a:xfrm>
              <a:off x="2413" y="1104"/>
              <a:ext cx="865" cy="40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p>
              <a:pPr eaLnBrk="0" hangingPunct="0">
                <a:lnSpc>
                  <a:spcPct val="90000"/>
                </a:lnSpc>
              </a:pPr>
              <a:r>
                <a:rPr lang="en-US" sz="2000" b="1"/>
                <a:t>Personal</a:t>
              </a:r>
            </a:p>
            <a:p>
              <a:pPr eaLnBrk="0" hangingPunct="0">
                <a:lnSpc>
                  <a:spcPct val="90000"/>
                </a:lnSpc>
              </a:pPr>
              <a:r>
                <a:rPr lang="en-US" sz="2000" b="1"/>
                <a:t>Needs</a:t>
              </a:r>
            </a:p>
          </p:txBody>
        </p:sp>
      </p:grpSp>
    </p:spTree>
    <p:custDataLst>
      <p:tags r:id="rId1"/>
    </p:custDataLst>
    <p:extLst>
      <p:ext uri="{BB962C8B-B14F-4D97-AF65-F5344CB8AC3E}">
        <p14:creationId xmlns:p14="http://schemas.microsoft.com/office/powerpoint/2010/main" val="85103003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a:t>A New Role for Yogurt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243047588"/>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Checking Your Knowledge</a:t>
            </a:r>
          </a:p>
        </p:txBody>
      </p:sp>
      <p:sp>
        <p:nvSpPr>
          <p:cNvPr id="40963" name="Rectangle 3"/>
          <p:cNvSpPr>
            <a:spLocks noGrp="1" noChangeArrowheads="1"/>
          </p:cNvSpPr>
          <p:nvPr>
            <p:ph idx="1"/>
          </p:nvPr>
        </p:nvSpPr>
        <p:spPr>
          <a:xfrm>
            <a:off x="457200" y="1882808"/>
            <a:ext cx="8229600" cy="4975192"/>
          </a:xfrm>
        </p:spPr>
        <p:txBody>
          <a:bodyPr>
            <a:normAutofit/>
          </a:bodyPr>
          <a:lstStyle/>
          <a:p>
            <a:pPr marL="58738" indent="4763">
              <a:buNone/>
            </a:pPr>
            <a:r>
              <a:rPr lang="en-US" dirty="0"/>
              <a:t>An individual’s insistence on buying Johnson &amp; Johnson’s bath soap for his or her toddler can be termed as a:</a:t>
            </a:r>
            <a:endParaRPr lang="en-IN" dirty="0"/>
          </a:p>
          <a:p>
            <a:pPr lvl="0">
              <a:buClr>
                <a:schemeClr val="tx1"/>
              </a:buClr>
              <a:buFont typeface="+mj-lt"/>
              <a:buAutoNum type="alphaUcPeriod"/>
            </a:pPr>
            <a:r>
              <a:rPr lang="en-US" dirty="0"/>
              <a:t>   social need</a:t>
            </a:r>
            <a:endParaRPr lang="en-IN" dirty="0"/>
          </a:p>
          <a:p>
            <a:pPr lvl="0">
              <a:buClr>
                <a:schemeClr val="tx1"/>
              </a:buClr>
              <a:buFont typeface="+mj-lt"/>
              <a:buAutoNum type="alphaUcPeriod"/>
            </a:pPr>
            <a:r>
              <a:rPr lang="en-US" dirty="0"/>
              <a:t>   want </a:t>
            </a:r>
            <a:endParaRPr lang="en-IN" dirty="0"/>
          </a:p>
          <a:p>
            <a:pPr lvl="0">
              <a:buClr>
                <a:schemeClr val="tx1"/>
              </a:buClr>
              <a:buFont typeface="+mj-lt"/>
              <a:buAutoNum type="alphaUcPeriod"/>
            </a:pPr>
            <a:r>
              <a:rPr lang="en-US" dirty="0"/>
              <a:t>   safety need</a:t>
            </a:r>
            <a:endParaRPr lang="en-IN" dirty="0"/>
          </a:p>
          <a:p>
            <a:pPr lvl="0">
              <a:buClr>
                <a:schemeClr val="tx1"/>
              </a:buClr>
              <a:buFont typeface="+mj-lt"/>
              <a:buAutoNum type="alphaUcPeriod"/>
            </a:pPr>
            <a:r>
              <a:rPr lang="en-US" dirty="0"/>
              <a:t>   drive</a:t>
            </a:r>
            <a:endParaRPr lang="en-IN" dirty="0"/>
          </a:p>
          <a:p>
            <a:pPr lvl="0">
              <a:buClr>
                <a:schemeClr val="tx1"/>
              </a:buClr>
              <a:buFont typeface="+mj-lt"/>
              <a:buAutoNum type="alphaUcPeriod"/>
            </a:pPr>
            <a:r>
              <a:rPr lang="en-US" dirty="0"/>
              <a:t>   psychological need</a:t>
            </a:r>
            <a:endParaRPr lang="en-IN" dirty="0"/>
          </a:p>
          <a:p>
            <a:pPr marL="65087" indent="0">
              <a:buNone/>
            </a:pPr>
            <a:endParaRPr lang="en-US" dirty="0"/>
          </a:p>
        </p:txBody>
      </p:sp>
    </p:spTree>
    <p:custDataLst>
      <p:tags r:id="rId1"/>
    </p:custDataLst>
    <p:extLst>
      <p:ext uri="{BB962C8B-B14F-4D97-AF65-F5344CB8AC3E}">
        <p14:creationId xmlns:p14="http://schemas.microsoft.com/office/powerpoint/2010/main" val="606058102"/>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Perception</a:t>
            </a:r>
          </a:p>
        </p:txBody>
      </p:sp>
      <p:pic>
        <p:nvPicPr>
          <p:cNvPr id="3" name="Picture 2" descr="C:\Dropbox\BM19e Dropbox\BM19e Supplements\Digital Images\Perreault_19e_DIL\per28981_ch05\per28981_p05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143000"/>
            <a:ext cx="6064412" cy="4509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90800" y="5697379"/>
            <a:ext cx="4997612" cy="246221"/>
          </a:xfrm>
          <a:prstGeom prst="rect">
            <a:avLst/>
          </a:prstGeom>
          <a:noFill/>
        </p:spPr>
        <p:txBody>
          <a:bodyPr wrap="square" rtlCol="0">
            <a:spAutoFit/>
          </a:bodyPr>
          <a:lstStyle/>
          <a:p>
            <a:pPr algn="r"/>
            <a:r>
              <a:rPr lang="en-US" sz="1000" dirty="0"/>
              <a:t>Source: </a:t>
            </a:r>
            <a:r>
              <a:rPr lang="en-US" sz="1000" dirty="0" err="1"/>
              <a:t>eiligheidNL</a:t>
            </a:r>
            <a:r>
              <a:rPr lang="en-US" sz="1000" dirty="0"/>
              <a:t>; Agency: </a:t>
            </a:r>
            <a:r>
              <a:rPr lang="en-US" sz="1000" dirty="0" err="1"/>
              <a:t>Lemz</a:t>
            </a:r>
            <a:r>
              <a:rPr lang="en-US" sz="1000" dirty="0"/>
              <a:t>/Netherlands</a:t>
            </a:r>
          </a:p>
        </p:txBody>
      </p:sp>
    </p:spTree>
    <p:custDataLst>
      <p:tags r:id="rId1"/>
    </p:custDataLst>
    <p:extLst>
      <p:ext uri="{BB962C8B-B14F-4D97-AF65-F5344CB8AC3E}">
        <p14:creationId xmlns:p14="http://schemas.microsoft.com/office/powerpoint/2010/main" val="479587724"/>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Learning Process (Exhibit 5-5)</a:t>
            </a:r>
          </a:p>
        </p:txBody>
      </p:sp>
      <p:sp>
        <p:nvSpPr>
          <p:cNvPr id="3" name="Rounded Rectangle 2"/>
          <p:cNvSpPr/>
          <p:nvPr/>
        </p:nvSpPr>
        <p:spPr>
          <a:xfrm>
            <a:off x="1600200" y="1676400"/>
            <a:ext cx="3429000" cy="914400"/>
          </a:xfrm>
          <a:prstGeom prst="roundRect">
            <a:avLst/>
          </a:prstGeom>
          <a:solidFill>
            <a:srgbClr val="31B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Drive</a:t>
            </a:r>
          </a:p>
        </p:txBody>
      </p:sp>
      <p:cxnSp>
        <p:nvCxnSpPr>
          <p:cNvPr id="5" name="Straight Arrow Connector 4"/>
          <p:cNvCxnSpPr/>
          <p:nvPr/>
        </p:nvCxnSpPr>
        <p:spPr>
          <a:xfrm>
            <a:off x="3162300" y="2590800"/>
            <a:ext cx="0" cy="914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1600200" y="3505200"/>
            <a:ext cx="3429000" cy="9144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Cues</a:t>
            </a:r>
          </a:p>
        </p:txBody>
      </p:sp>
      <p:cxnSp>
        <p:nvCxnSpPr>
          <p:cNvPr id="7" name="Straight Arrow Connector 6"/>
          <p:cNvCxnSpPr/>
          <p:nvPr/>
        </p:nvCxnSpPr>
        <p:spPr>
          <a:xfrm>
            <a:off x="3124200" y="4495800"/>
            <a:ext cx="0" cy="67056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1634613" y="5181600"/>
            <a:ext cx="3429000" cy="914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Response</a:t>
            </a:r>
          </a:p>
        </p:txBody>
      </p:sp>
      <p:grpSp>
        <p:nvGrpSpPr>
          <p:cNvPr id="4" name="Group 3"/>
          <p:cNvGrpSpPr/>
          <p:nvPr/>
        </p:nvGrpSpPr>
        <p:grpSpPr>
          <a:xfrm>
            <a:off x="5063615" y="3886200"/>
            <a:ext cx="3089785" cy="1752600"/>
            <a:chOff x="5063615" y="3886200"/>
            <a:chExt cx="3089785" cy="1752600"/>
          </a:xfrm>
        </p:grpSpPr>
        <p:cxnSp>
          <p:nvCxnSpPr>
            <p:cNvPr id="10" name="Straight Connector 9"/>
            <p:cNvCxnSpPr/>
            <p:nvPr/>
          </p:nvCxnSpPr>
          <p:spPr>
            <a:xfrm>
              <a:off x="5063615" y="5638800"/>
              <a:ext cx="117415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237767" y="4971264"/>
              <a:ext cx="0" cy="66753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82077" y="4448044"/>
              <a:ext cx="3071323" cy="523220"/>
            </a:xfrm>
            <a:prstGeom prst="rect">
              <a:avLst/>
            </a:prstGeom>
            <a:noFill/>
          </p:spPr>
          <p:txBody>
            <a:bodyPr wrap="square" rtlCol="0">
              <a:spAutoFit/>
            </a:bodyPr>
            <a:lstStyle/>
            <a:p>
              <a:r>
                <a:rPr lang="en-US" sz="2800" b="1" dirty="0"/>
                <a:t>Reinforcement</a:t>
              </a:r>
            </a:p>
          </p:txBody>
        </p:sp>
        <p:cxnSp>
          <p:nvCxnSpPr>
            <p:cNvPr id="15" name="Straight Connector 14"/>
            <p:cNvCxnSpPr/>
            <p:nvPr/>
          </p:nvCxnSpPr>
          <p:spPr>
            <a:xfrm flipH="1" flipV="1">
              <a:off x="6237767" y="3886200"/>
              <a:ext cx="14750" cy="57912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063616" y="3886202"/>
              <a:ext cx="1174151" cy="0"/>
            </a:xfrm>
            <a:prstGeom prst="straightConnector1">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93539080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par>
                          <p:cTn id="31" fill="hold">
                            <p:stCondLst>
                              <p:cond delay="500"/>
                            </p:stCondLst>
                            <p:childTnLst>
                              <p:par>
                                <p:cTn id="32" presetID="1" presetClass="entr" presetSubtype="0" fill="hold" grpId="1" nodeType="after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Line 48"/>
          <p:cNvSpPr>
            <a:spLocks noChangeShapeType="1"/>
          </p:cNvSpPr>
          <p:nvPr/>
        </p:nvSpPr>
        <p:spPr bwMode="auto">
          <a:xfrm flipH="1">
            <a:off x="3124200" y="4648200"/>
            <a:ext cx="609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37891" name="Rectangle 2"/>
          <p:cNvSpPr>
            <a:spLocks noGrp="1" noChangeArrowheads="1"/>
          </p:cNvSpPr>
          <p:nvPr>
            <p:ph type="title"/>
          </p:nvPr>
        </p:nvSpPr>
        <p:spPr/>
        <p:txBody>
          <a:bodyPr/>
          <a:lstStyle/>
          <a:p>
            <a:r>
              <a:rPr lang="en-US"/>
              <a:t>Attitudes Relate to Buying</a:t>
            </a:r>
          </a:p>
        </p:txBody>
      </p:sp>
      <p:sp>
        <p:nvSpPr>
          <p:cNvPr id="18" name="Line 48"/>
          <p:cNvSpPr>
            <a:spLocks noChangeShapeType="1"/>
          </p:cNvSpPr>
          <p:nvPr/>
        </p:nvSpPr>
        <p:spPr bwMode="auto">
          <a:xfrm>
            <a:off x="5029200" y="4648200"/>
            <a:ext cx="685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9" name="Line 21"/>
          <p:cNvSpPr>
            <a:spLocks noChangeShapeType="1"/>
          </p:cNvSpPr>
          <p:nvPr/>
        </p:nvSpPr>
        <p:spPr bwMode="auto">
          <a:xfrm flipH="1" flipV="1">
            <a:off x="2590800" y="2667000"/>
            <a:ext cx="990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0" name="AutoShape 22"/>
          <p:cNvSpPr>
            <a:spLocks noChangeArrowheads="1"/>
          </p:cNvSpPr>
          <p:nvPr/>
        </p:nvSpPr>
        <p:spPr bwMode="auto">
          <a:xfrm>
            <a:off x="304800" y="19050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t>Attitude: A Point of View</a:t>
            </a:r>
          </a:p>
        </p:txBody>
      </p:sp>
      <p:sp>
        <p:nvSpPr>
          <p:cNvPr id="21" name="Line 25"/>
          <p:cNvSpPr>
            <a:spLocks noChangeShapeType="1"/>
          </p:cNvSpPr>
          <p:nvPr/>
        </p:nvSpPr>
        <p:spPr bwMode="auto">
          <a:xfrm flipV="1">
            <a:off x="4495800" y="2667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2" name="Line 28"/>
          <p:cNvSpPr>
            <a:spLocks noChangeShapeType="1"/>
          </p:cNvSpPr>
          <p:nvPr/>
        </p:nvSpPr>
        <p:spPr bwMode="auto">
          <a:xfrm flipV="1">
            <a:off x="5257800" y="2743200"/>
            <a:ext cx="762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3" name="Line 31"/>
          <p:cNvSpPr>
            <a:spLocks noChangeShapeType="1"/>
          </p:cNvSpPr>
          <p:nvPr/>
        </p:nvSpPr>
        <p:spPr bwMode="auto">
          <a:xfrm>
            <a:off x="5562600" y="4191000"/>
            <a:ext cx="609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AutoShape 35">
            <a:hlinkHover r:id="" action="ppaction://macro?name=changecolor"/>
          </p:cNvPr>
          <p:cNvSpPr>
            <a:spLocks noChangeArrowheads="1"/>
          </p:cNvSpPr>
          <p:nvPr/>
        </p:nvSpPr>
        <p:spPr bwMode="auto">
          <a:xfrm>
            <a:off x="3352800" y="1371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t>Belief: An Opinion</a:t>
            </a:r>
          </a:p>
        </p:txBody>
      </p:sp>
      <p:sp>
        <p:nvSpPr>
          <p:cNvPr id="26" name="AutoShape 37"/>
          <p:cNvSpPr>
            <a:spLocks noChangeArrowheads="1"/>
          </p:cNvSpPr>
          <p:nvPr/>
        </p:nvSpPr>
        <p:spPr bwMode="auto">
          <a:xfrm>
            <a:off x="6172200" y="35814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t>Changing Negative Attitudes</a:t>
            </a:r>
          </a:p>
        </p:txBody>
      </p:sp>
      <p:sp>
        <p:nvSpPr>
          <p:cNvPr id="27" name="Oval 38"/>
          <p:cNvSpPr>
            <a:spLocks noChangeArrowheads="1"/>
          </p:cNvSpPr>
          <p:nvPr/>
        </p:nvSpPr>
        <p:spPr bwMode="auto">
          <a:xfrm>
            <a:off x="3352800" y="28956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t>Key Issues</a:t>
            </a:r>
          </a:p>
        </p:txBody>
      </p:sp>
      <p:sp>
        <p:nvSpPr>
          <p:cNvPr id="28" name="Line 41"/>
          <p:cNvSpPr>
            <a:spLocks noChangeShapeType="1"/>
          </p:cNvSpPr>
          <p:nvPr/>
        </p:nvSpPr>
        <p:spPr bwMode="auto">
          <a:xfrm flipH="1">
            <a:off x="2514600" y="4111625"/>
            <a:ext cx="838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30" name="AutoShape 43"/>
          <p:cNvSpPr>
            <a:spLocks noChangeArrowheads="1"/>
          </p:cNvSpPr>
          <p:nvPr/>
        </p:nvSpPr>
        <p:spPr bwMode="auto">
          <a:xfrm>
            <a:off x="228600" y="3502025"/>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t>Building Consumer Trust </a:t>
            </a:r>
          </a:p>
        </p:txBody>
      </p:sp>
      <p:sp>
        <p:nvSpPr>
          <p:cNvPr id="31" name="AutoShape 43"/>
          <p:cNvSpPr>
            <a:spLocks noChangeArrowheads="1"/>
          </p:cNvSpPr>
          <p:nvPr/>
        </p:nvSpPr>
        <p:spPr bwMode="auto">
          <a:xfrm>
            <a:off x="1295400" y="5102225"/>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Meeting Expectations Is Important</a:t>
            </a:r>
          </a:p>
        </p:txBody>
      </p:sp>
      <p:sp>
        <p:nvSpPr>
          <p:cNvPr id="32" name="AutoShape 37"/>
          <p:cNvSpPr>
            <a:spLocks noChangeArrowheads="1"/>
          </p:cNvSpPr>
          <p:nvPr/>
        </p:nvSpPr>
        <p:spPr bwMode="auto">
          <a:xfrm>
            <a:off x="6019800" y="1870075"/>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“Green” Attitudes and Beliefs</a:t>
            </a:r>
          </a:p>
        </p:txBody>
      </p:sp>
      <p:sp>
        <p:nvSpPr>
          <p:cNvPr id="33" name="AutoShape 37"/>
          <p:cNvSpPr>
            <a:spLocks noChangeArrowheads="1"/>
          </p:cNvSpPr>
          <p:nvPr/>
        </p:nvSpPr>
        <p:spPr bwMode="auto">
          <a:xfrm>
            <a:off x="5410200" y="51054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t>Ethical Issues May Arise</a:t>
            </a:r>
          </a:p>
        </p:txBody>
      </p:sp>
    </p:spTree>
    <p:custDataLst>
      <p:tags r:id="rId1"/>
    </p:custDataLst>
    <p:extLst>
      <p:ext uri="{BB962C8B-B14F-4D97-AF65-F5344CB8AC3E}">
        <p14:creationId xmlns:p14="http://schemas.microsoft.com/office/powerpoint/2010/main" val="189293550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0"/>
                                        </p:tgtEl>
                                        <p:attrNameLst>
                                          <p:attrName>style.color</p:attrName>
                                        </p:attrNameLst>
                                      </p:cBhvr>
                                      <p:by>
                                        <p:hsl h="0" s="-70588" l="0"/>
                                      </p:by>
                                    </p:animClr>
                                    <p:animClr clrSpc="hsl" dir="cw">
                                      <p:cBhvr>
                                        <p:cTn id="20" dur="500" fill="hold"/>
                                        <p:tgtEl>
                                          <p:spTgt spid="20"/>
                                        </p:tgtEl>
                                        <p:attrNameLst>
                                          <p:attrName>fillcolor</p:attrName>
                                        </p:attrNameLst>
                                      </p:cBhvr>
                                      <p:by>
                                        <p:hsl h="0" s="-70588" l="0"/>
                                      </p:by>
                                    </p:animClr>
                                    <p:animClr clrSpc="hsl" dir="cw">
                                      <p:cBhvr>
                                        <p:cTn id="21" dur="500" fill="hold"/>
                                        <p:tgtEl>
                                          <p:spTgt spid="20"/>
                                        </p:tgtEl>
                                        <p:attrNameLst>
                                          <p:attrName>stroke.color</p:attrName>
                                        </p:attrNameLst>
                                      </p:cBhvr>
                                      <p:by>
                                        <p:hsl h="0" s="-70588" l="0"/>
                                      </p:by>
                                    </p:animClr>
                                    <p:set>
                                      <p:cBhvr>
                                        <p:cTn id="22" dur="500" fill="hold"/>
                                        <p:tgtEl>
                                          <p:spTgt spid="20"/>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24"/>
                                        </p:tgtEl>
                                        <p:attrNameLst>
                                          <p:attrName>style.color</p:attrName>
                                        </p:attrNameLst>
                                      </p:cBhvr>
                                      <p:by>
                                        <p:hsl h="0" s="-70588" l="0"/>
                                      </p:by>
                                    </p:animClr>
                                    <p:animClr clrSpc="hsl" dir="cw">
                                      <p:cBhvr>
                                        <p:cTn id="34" dur="500" fill="hold"/>
                                        <p:tgtEl>
                                          <p:spTgt spid="24"/>
                                        </p:tgtEl>
                                        <p:attrNameLst>
                                          <p:attrName>fillcolor</p:attrName>
                                        </p:attrNameLst>
                                      </p:cBhvr>
                                      <p:by>
                                        <p:hsl h="0" s="-70588" l="0"/>
                                      </p:by>
                                    </p:animClr>
                                    <p:animClr clrSpc="hsl" dir="cw">
                                      <p:cBhvr>
                                        <p:cTn id="35" dur="500" fill="hold"/>
                                        <p:tgtEl>
                                          <p:spTgt spid="24"/>
                                        </p:tgtEl>
                                        <p:attrNameLst>
                                          <p:attrName>stroke.color</p:attrName>
                                        </p:attrNameLst>
                                      </p:cBhvr>
                                      <p:by>
                                        <p:hsl h="0" s="-70588" l="0"/>
                                      </p:by>
                                    </p:animClr>
                                    <p:set>
                                      <p:cBhvr>
                                        <p:cTn id="36" dur="500" fill="hold"/>
                                        <p:tgtEl>
                                          <p:spTgt spid="24"/>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32"/>
                                        </p:tgtEl>
                                        <p:attrNameLst>
                                          <p:attrName>style.color</p:attrName>
                                        </p:attrNameLst>
                                      </p:cBhvr>
                                      <p:by>
                                        <p:hsl h="0" s="-70588" l="0"/>
                                      </p:by>
                                    </p:animClr>
                                    <p:animClr clrSpc="hsl" dir="cw">
                                      <p:cBhvr>
                                        <p:cTn id="48" dur="500" fill="hold"/>
                                        <p:tgtEl>
                                          <p:spTgt spid="32"/>
                                        </p:tgtEl>
                                        <p:attrNameLst>
                                          <p:attrName>fillcolor</p:attrName>
                                        </p:attrNameLst>
                                      </p:cBhvr>
                                      <p:by>
                                        <p:hsl h="0" s="-70588" l="0"/>
                                      </p:by>
                                    </p:animClr>
                                    <p:animClr clrSpc="hsl" dir="cw">
                                      <p:cBhvr>
                                        <p:cTn id="49" dur="500" fill="hold"/>
                                        <p:tgtEl>
                                          <p:spTgt spid="32"/>
                                        </p:tgtEl>
                                        <p:attrNameLst>
                                          <p:attrName>stroke.color</p:attrName>
                                        </p:attrNameLst>
                                      </p:cBhvr>
                                      <p:by>
                                        <p:hsl h="0" s="-70588" l="0"/>
                                      </p:by>
                                    </p:animClr>
                                    <p:set>
                                      <p:cBhvr>
                                        <p:cTn id="50" dur="500" fill="hold"/>
                                        <p:tgtEl>
                                          <p:spTgt spid="32"/>
                                        </p:tgtEl>
                                        <p:attrNameLst>
                                          <p:attrName>fill.type</p:attrName>
                                        </p:attrNameLst>
                                      </p:cBhvr>
                                      <p:to>
                                        <p:strVal val="solid"/>
                                      </p:to>
                                    </p:set>
                                  </p:childTnLst>
                                </p:cTn>
                              </p:par>
                              <p:par>
                                <p:cTn id="51" presetID="22" presetClass="entr" presetSubtype="8"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26"/>
                                        </p:tgtEl>
                                        <p:attrNameLst>
                                          <p:attrName>style.color</p:attrName>
                                        </p:attrNameLst>
                                      </p:cBhvr>
                                      <p:by>
                                        <p:hsl h="0" s="-70588" l="0"/>
                                      </p:by>
                                    </p:animClr>
                                    <p:animClr clrSpc="hsl" dir="cw">
                                      <p:cBhvr>
                                        <p:cTn id="62" dur="500" fill="hold"/>
                                        <p:tgtEl>
                                          <p:spTgt spid="26"/>
                                        </p:tgtEl>
                                        <p:attrNameLst>
                                          <p:attrName>fillcolor</p:attrName>
                                        </p:attrNameLst>
                                      </p:cBhvr>
                                      <p:by>
                                        <p:hsl h="0" s="-70588" l="0"/>
                                      </p:by>
                                    </p:animClr>
                                    <p:animClr clrSpc="hsl" dir="cw">
                                      <p:cBhvr>
                                        <p:cTn id="63" dur="500" fill="hold"/>
                                        <p:tgtEl>
                                          <p:spTgt spid="26"/>
                                        </p:tgtEl>
                                        <p:attrNameLst>
                                          <p:attrName>stroke.color</p:attrName>
                                        </p:attrNameLst>
                                      </p:cBhvr>
                                      <p:by>
                                        <p:hsl h="0" s="-70588" l="0"/>
                                      </p:by>
                                    </p:animClr>
                                    <p:set>
                                      <p:cBhvr>
                                        <p:cTn id="64" dur="500" fill="hold"/>
                                        <p:tgtEl>
                                          <p:spTgt spid="26"/>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up)">
                                      <p:cBhvr>
                                        <p:cTn id="67" dur="500"/>
                                        <p:tgtEl>
                                          <p:spTgt spid="18"/>
                                        </p:tgtEl>
                                      </p:cBhvr>
                                    </p:animEffect>
                                  </p:childTnLst>
                                </p:cTn>
                              </p:par>
                            </p:childTnLst>
                          </p:cTn>
                        </p:par>
                        <p:par>
                          <p:cTn id="68" fill="hold" nodeType="afterGroup">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33"/>
                                        </p:tgtEl>
                                        <p:attrNameLst>
                                          <p:attrName>style.color</p:attrName>
                                        </p:attrNameLst>
                                      </p:cBhvr>
                                      <p:by>
                                        <p:hsl h="0" s="-70588" l="0"/>
                                      </p:by>
                                    </p:animClr>
                                    <p:animClr clrSpc="hsl" dir="cw">
                                      <p:cBhvr>
                                        <p:cTn id="76" dur="500" fill="hold"/>
                                        <p:tgtEl>
                                          <p:spTgt spid="33"/>
                                        </p:tgtEl>
                                        <p:attrNameLst>
                                          <p:attrName>fillcolor</p:attrName>
                                        </p:attrNameLst>
                                      </p:cBhvr>
                                      <p:by>
                                        <p:hsl h="0" s="-70588" l="0"/>
                                      </p:by>
                                    </p:animClr>
                                    <p:animClr clrSpc="hsl" dir="cw">
                                      <p:cBhvr>
                                        <p:cTn id="77" dur="500" fill="hold"/>
                                        <p:tgtEl>
                                          <p:spTgt spid="33"/>
                                        </p:tgtEl>
                                        <p:attrNameLst>
                                          <p:attrName>stroke.color</p:attrName>
                                        </p:attrNameLst>
                                      </p:cBhvr>
                                      <p:by>
                                        <p:hsl h="0" s="-70588" l="0"/>
                                      </p:by>
                                    </p:animClr>
                                    <p:set>
                                      <p:cBhvr>
                                        <p:cTn id="78" dur="500" fill="hold"/>
                                        <p:tgtEl>
                                          <p:spTgt spid="33"/>
                                        </p:tgtEl>
                                        <p:attrNameLst>
                                          <p:attrName>fill.type</p:attrName>
                                        </p:attrNameLst>
                                      </p:cBhvr>
                                      <p:to>
                                        <p:strVal val="solid"/>
                                      </p:to>
                                    </p:set>
                                  </p:childTnLst>
                                </p:cTn>
                              </p:par>
                              <p:par>
                                <p:cTn id="79" presetID="22" presetClass="entr" presetSubtype="1"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childTnLst>
                          </p:cTn>
                        </p:par>
                        <p:par>
                          <p:cTn id="82" fill="hold" nodeType="afterGroup">
                            <p:stCondLst>
                              <p:cond delay="500"/>
                            </p:stCondLst>
                            <p:childTnLst>
                              <p:par>
                                <p:cTn id="83" presetID="22" presetClass="entr" presetSubtype="1"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up)">
                                      <p:cBhvr>
                                        <p:cTn id="85" dur="500"/>
                                        <p:tgtEl>
                                          <p:spTgt spid="31"/>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5" presetClass="emph" presetSubtype="0" fill="hold" grpId="1" nodeType="clickEffect">
                                  <p:stCondLst>
                                    <p:cond delay="0"/>
                                  </p:stCondLst>
                                  <p:childTnLst>
                                    <p:animClr clrSpc="hsl" dir="cw">
                                      <p:cBhvr override="childStyle">
                                        <p:cTn id="89" dur="500" fill="hold"/>
                                        <p:tgtEl>
                                          <p:spTgt spid="31"/>
                                        </p:tgtEl>
                                        <p:attrNameLst>
                                          <p:attrName>style.color</p:attrName>
                                        </p:attrNameLst>
                                      </p:cBhvr>
                                      <p:by>
                                        <p:hsl h="0" s="-70588" l="0"/>
                                      </p:by>
                                    </p:animClr>
                                    <p:animClr clrSpc="hsl" dir="cw">
                                      <p:cBhvr>
                                        <p:cTn id="90" dur="500" fill="hold"/>
                                        <p:tgtEl>
                                          <p:spTgt spid="31"/>
                                        </p:tgtEl>
                                        <p:attrNameLst>
                                          <p:attrName>fillcolor</p:attrName>
                                        </p:attrNameLst>
                                      </p:cBhvr>
                                      <p:by>
                                        <p:hsl h="0" s="-70588" l="0"/>
                                      </p:by>
                                    </p:animClr>
                                    <p:animClr clrSpc="hsl" dir="cw">
                                      <p:cBhvr>
                                        <p:cTn id="91" dur="500" fill="hold"/>
                                        <p:tgtEl>
                                          <p:spTgt spid="31"/>
                                        </p:tgtEl>
                                        <p:attrNameLst>
                                          <p:attrName>stroke.color</p:attrName>
                                        </p:attrNameLst>
                                      </p:cBhvr>
                                      <p:by>
                                        <p:hsl h="0" s="-70588" l="0"/>
                                      </p:by>
                                    </p:animClr>
                                    <p:set>
                                      <p:cBhvr>
                                        <p:cTn id="92" dur="500" fill="hold"/>
                                        <p:tgtEl>
                                          <p:spTgt spid="31"/>
                                        </p:tgtEl>
                                        <p:attrNameLst>
                                          <p:attrName>fill.type</p:attrName>
                                        </p:attrNameLst>
                                      </p:cBhvr>
                                      <p:to>
                                        <p:strVal val="solid"/>
                                      </p:to>
                                    </p:set>
                                  </p:childTnLst>
                                </p:cTn>
                              </p:par>
                              <p:par>
                                <p:cTn id="93" presetID="22" presetClass="entr" presetSubtype="2"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right)">
                                      <p:cBhvr>
                                        <p:cTn id="95" dur="500"/>
                                        <p:tgtEl>
                                          <p:spTgt spid="28"/>
                                        </p:tgtEl>
                                      </p:cBhvr>
                                    </p:animEffect>
                                  </p:childTnLst>
                                </p:cTn>
                              </p:par>
                            </p:childTnLst>
                          </p:cTn>
                        </p:par>
                        <p:par>
                          <p:cTn id="96" fill="hold" nodeType="afterGroup">
                            <p:stCondLst>
                              <p:cond delay="500"/>
                            </p:stCondLst>
                            <p:childTnLst>
                              <p:par>
                                <p:cTn id="97" presetID="22" presetClass="entr" presetSubtype="2"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wipe(right)">
                                      <p:cBhvr>
                                        <p:cTn id="9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0" grpId="1" animBg="1"/>
      <p:bldP spid="21" grpId="0" animBg="1"/>
      <p:bldP spid="22" grpId="0" animBg="1"/>
      <p:bldP spid="23" grpId="0" animBg="1"/>
      <p:bldP spid="24" grpId="0" animBg="1"/>
      <p:bldP spid="24" grpId="1" animBg="1"/>
      <p:bldP spid="26" grpId="0" animBg="1"/>
      <p:bldP spid="26" grpId="1" animBg="1"/>
      <p:bldP spid="27" grpId="0" animBg="1"/>
      <p:bldP spid="28" grpId="0" animBg="1"/>
      <p:bldP spid="30" grpId="0" animBg="1"/>
      <p:bldP spid="31" grpId="0" animBg="1"/>
      <p:bldP spid="31" grpId="1" animBg="1"/>
      <p:bldP spid="32" grpId="0" animBg="1"/>
      <p:bldP spid="32" grpId="1" animBg="1"/>
      <p:bldP spid="33" grpId="0" animBg="1"/>
      <p:bldP spid="33"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r>
              <a:rPr lang="en-US" dirty="0"/>
              <a:t>Psychographics Focus on Activities, Interests, and Opinions</a:t>
            </a:r>
          </a:p>
        </p:txBody>
      </p:sp>
      <p:sp>
        <p:nvSpPr>
          <p:cNvPr id="36" name="Line 4"/>
          <p:cNvSpPr>
            <a:spLocks noChangeShapeType="1"/>
          </p:cNvSpPr>
          <p:nvPr/>
        </p:nvSpPr>
        <p:spPr bwMode="auto">
          <a:xfrm flipH="1">
            <a:off x="3352800" y="3641726"/>
            <a:ext cx="2057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7"/>
          <p:cNvSpPr>
            <a:spLocks noChangeShapeType="1"/>
          </p:cNvSpPr>
          <p:nvPr/>
        </p:nvSpPr>
        <p:spPr bwMode="auto">
          <a:xfrm flipH="1" flipV="1">
            <a:off x="3429000" y="2514600"/>
            <a:ext cx="1981200" cy="11271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22"/>
          <p:cNvSpPr>
            <a:spLocks noChangeShapeType="1"/>
          </p:cNvSpPr>
          <p:nvPr/>
        </p:nvSpPr>
        <p:spPr bwMode="auto">
          <a:xfrm flipH="1">
            <a:off x="3429000" y="3641725"/>
            <a:ext cx="19812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AutoShape 3"/>
          <p:cNvSpPr>
            <a:spLocks noChangeArrowheads="1"/>
          </p:cNvSpPr>
          <p:nvPr/>
        </p:nvSpPr>
        <p:spPr bwMode="auto">
          <a:xfrm>
            <a:off x="685800" y="3273425"/>
            <a:ext cx="2743200" cy="685800"/>
          </a:xfrm>
          <a:prstGeom prst="roundRect">
            <a:avLst>
              <a:gd name="adj" fmla="val 2847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a:t>Interests</a:t>
            </a:r>
          </a:p>
        </p:txBody>
      </p:sp>
      <p:sp>
        <p:nvSpPr>
          <p:cNvPr id="37" name="AutoShape 6"/>
          <p:cNvSpPr>
            <a:spLocks noChangeArrowheads="1"/>
          </p:cNvSpPr>
          <p:nvPr/>
        </p:nvSpPr>
        <p:spPr bwMode="auto">
          <a:xfrm>
            <a:off x="685800" y="2270125"/>
            <a:ext cx="2743200" cy="685800"/>
          </a:xfrm>
          <a:prstGeom prst="roundRect">
            <a:avLst>
              <a:gd name="adj" fmla="val 2847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a:t>Activities</a:t>
            </a:r>
          </a:p>
        </p:txBody>
      </p:sp>
      <p:sp>
        <p:nvSpPr>
          <p:cNvPr id="39" name="AutoShape 21"/>
          <p:cNvSpPr>
            <a:spLocks noChangeArrowheads="1"/>
          </p:cNvSpPr>
          <p:nvPr/>
        </p:nvSpPr>
        <p:spPr bwMode="auto">
          <a:xfrm>
            <a:off x="685800" y="4264025"/>
            <a:ext cx="2743200" cy="685800"/>
          </a:xfrm>
          <a:prstGeom prst="roundRect">
            <a:avLst>
              <a:gd name="adj" fmla="val 2847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a:t>Opinions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2853" y="2547937"/>
            <a:ext cx="3281362" cy="2187575"/>
          </a:xfrm>
          <a:prstGeom prst="rect">
            <a:avLst/>
          </a:prstGeom>
        </p:spPr>
      </p:pic>
      <p:sp>
        <p:nvSpPr>
          <p:cNvPr id="4" name="TextBox 3"/>
          <p:cNvSpPr txBox="1"/>
          <p:nvPr/>
        </p:nvSpPr>
        <p:spPr>
          <a:xfrm>
            <a:off x="6172200" y="4768849"/>
            <a:ext cx="3352800" cy="553998"/>
          </a:xfrm>
          <a:prstGeom prst="rect">
            <a:avLst/>
          </a:prstGeom>
          <a:noFill/>
        </p:spPr>
        <p:txBody>
          <a:bodyPr wrap="square" rtlCol="0">
            <a:spAutoFit/>
          </a:bodyPr>
          <a:lstStyle/>
          <a:p>
            <a:r>
              <a:rPr lang="de-DE" sz="1000" dirty="0"/>
              <a:t>©</a:t>
            </a:r>
            <a:r>
              <a:rPr lang="mr-IN" sz="1000" dirty="0" err="1"/>
              <a:t>samot</a:t>
            </a:r>
            <a:r>
              <a:rPr lang="mr-IN" sz="1000" dirty="0"/>
              <a:t>/ 123RF</a:t>
            </a:r>
          </a:p>
          <a:p>
            <a:br>
              <a:rPr lang="mr-IN" sz="1000" dirty="0"/>
            </a:br>
            <a:endParaRPr lang="en-US" sz="1000" dirty="0"/>
          </a:p>
        </p:txBody>
      </p:sp>
    </p:spTree>
    <p:custDataLst>
      <p:tags r:id="rId1"/>
    </p:custDataLst>
    <p:extLst>
      <p:ext uri="{BB962C8B-B14F-4D97-AF65-F5344CB8AC3E}">
        <p14:creationId xmlns:p14="http://schemas.microsoft.com/office/powerpoint/2010/main" val="176089528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right)">
                                      <p:cBhvr>
                                        <p:cTn id="11" dur="500"/>
                                        <p:tgtEl>
                                          <p:spTgt spid="37"/>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500"/>
                                        <p:tgtEl>
                                          <p:spTgt spid="36"/>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right)">
                                      <p:cBhvr>
                                        <p:cTn id="19" dur="500"/>
                                        <p:tgtEl>
                                          <p:spTgt spid="35"/>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up)">
                                      <p:cBhvr>
                                        <p:cTn id="23" dur="500"/>
                                        <p:tgtEl>
                                          <p:spTgt spid="40"/>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40" grpId="0" animBg="1"/>
      <p:bldP spid="35" grpId="0" animBg="1"/>
      <p:bldP spid="37"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Lifestyle Dimensions (Exhibit 5-6)</a:t>
            </a:r>
          </a:p>
        </p:txBody>
      </p:sp>
      <p:graphicFrame>
        <p:nvGraphicFramePr>
          <p:cNvPr id="3" name="Table 2"/>
          <p:cNvGraphicFramePr>
            <a:graphicFrameLocks noGrp="1"/>
          </p:cNvGraphicFramePr>
          <p:nvPr>
            <p:extLst>
              <p:ext uri="{D42A27DB-BD31-4B8C-83A1-F6EECF244321}">
                <p14:modId xmlns:p14="http://schemas.microsoft.com/office/powerpoint/2010/main" val="2045794635"/>
              </p:ext>
            </p:extLst>
          </p:nvPr>
        </p:nvGraphicFramePr>
        <p:xfrm>
          <a:off x="457201" y="1447800"/>
          <a:ext cx="7620000" cy="4627962"/>
        </p:xfrm>
        <a:graphic>
          <a:graphicData uri="http://schemas.openxmlformats.org/drawingml/2006/table">
            <a:tbl>
              <a:tblPr firstRow="1" bandRow="1">
                <a:tableStyleId>{5C22544A-7EE6-4342-B048-85BDC9FD1C3A}</a:tableStyleId>
              </a:tblPr>
              <a:tblGrid>
                <a:gridCol w="1959434">
                  <a:extLst>
                    <a:ext uri="{9D8B030D-6E8A-4147-A177-3AD203B41FA5}">
                      <a16:colId xmlns:a16="http://schemas.microsoft.com/office/drawing/2014/main" val="20000"/>
                    </a:ext>
                  </a:extLst>
                </a:gridCol>
                <a:gridCol w="1781293">
                  <a:extLst>
                    <a:ext uri="{9D8B030D-6E8A-4147-A177-3AD203B41FA5}">
                      <a16:colId xmlns:a16="http://schemas.microsoft.com/office/drawing/2014/main" val="20001"/>
                    </a:ext>
                  </a:extLst>
                </a:gridCol>
                <a:gridCol w="2008909">
                  <a:extLst>
                    <a:ext uri="{9D8B030D-6E8A-4147-A177-3AD203B41FA5}">
                      <a16:colId xmlns:a16="http://schemas.microsoft.com/office/drawing/2014/main" val="20002"/>
                    </a:ext>
                  </a:extLst>
                </a:gridCol>
                <a:gridCol w="1870364">
                  <a:extLst>
                    <a:ext uri="{9D8B030D-6E8A-4147-A177-3AD203B41FA5}">
                      <a16:colId xmlns:a16="http://schemas.microsoft.com/office/drawing/2014/main" val="20003"/>
                    </a:ext>
                  </a:extLst>
                </a:gridCol>
              </a:tblGrid>
              <a:tr h="343733">
                <a:tc>
                  <a:txBody>
                    <a:bodyPr/>
                    <a:lstStyle/>
                    <a:p>
                      <a:r>
                        <a:rPr lang="en-US" dirty="0"/>
                        <a:t>Dimension</a:t>
                      </a:r>
                    </a:p>
                  </a:txBody>
                  <a:tcPr/>
                </a:tc>
                <a:tc gridSpan="3">
                  <a:txBody>
                    <a:bodyPr/>
                    <a:lstStyle/>
                    <a:p>
                      <a:pPr algn="ctr"/>
                      <a:r>
                        <a:rPr lang="en-US" dirty="0"/>
                        <a:t>Examples</a:t>
                      </a:r>
                    </a:p>
                  </a:txBody>
                  <a:tcPr/>
                </a:tc>
                <a:tc hMerge="1">
                  <a:txBody>
                    <a:bodyPr/>
                    <a:lstStyle/>
                    <a:p>
                      <a:endParaRPr lang="en-US" dirty="0"/>
                    </a:p>
                  </a:txBody>
                  <a:tcPr/>
                </a:tc>
                <a:tc hMerge="1">
                  <a:txBody>
                    <a:bodyPr/>
                    <a:lstStyle/>
                    <a:p>
                      <a:pPr algn="ctr"/>
                      <a:endParaRPr lang="en-US" dirty="0"/>
                    </a:p>
                  </a:txBody>
                  <a:tcPr/>
                </a:tc>
                <a:extLst>
                  <a:ext uri="{0D108BD9-81ED-4DB2-BD59-A6C34878D82A}">
                    <a16:rowId xmlns:a16="http://schemas.microsoft.com/office/drawing/2014/main" val="10000"/>
                  </a:ext>
                </a:extLst>
              </a:tr>
              <a:tr h="1216701">
                <a:tc>
                  <a:txBody>
                    <a:bodyPr/>
                    <a:lstStyle/>
                    <a:p>
                      <a:r>
                        <a:rPr lang="en-US" dirty="0"/>
                        <a:t>Activities</a:t>
                      </a:r>
                    </a:p>
                  </a:txBody>
                  <a:tcPr/>
                </a:tc>
                <a:tc>
                  <a:txBody>
                    <a:bodyPr/>
                    <a:lstStyle/>
                    <a:p>
                      <a:r>
                        <a:rPr lang="en-US" dirty="0"/>
                        <a:t>Work</a:t>
                      </a:r>
                    </a:p>
                    <a:p>
                      <a:r>
                        <a:rPr lang="en-US" dirty="0"/>
                        <a:t>Hobbies</a:t>
                      </a:r>
                    </a:p>
                    <a:p>
                      <a:r>
                        <a:rPr lang="en-US" dirty="0"/>
                        <a:t>Social events</a:t>
                      </a:r>
                    </a:p>
                  </a:txBody>
                  <a:tcPr/>
                </a:tc>
                <a:tc>
                  <a:txBody>
                    <a:bodyPr/>
                    <a:lstStyle/>
                    <a:p>
                      <a:r>
                        <a:rPr lang="en-US" dirty="0"/>
                        <a:t>Vacation</a:t>
                      </a:r>
                    </a:p>
                    <a:p>
                      <a:r>
                        <a:rPr lang="en-US" dirty="0"/>
                        <a:t>Entertainment</a:t>
                      </a:r>
                    </a:p>
                    <a:p>
                      <a:r>
                        <a:rPr lang="en-US" dirty="0"/>
                        <a:t>Club membership</a:t>
                      </a:r>
                    </a:p>
                  </a:txBody>
                  <a:tcPr/>
                </a:tc>
                <a:tc>
                  <a:txBody>
                    <a:bodyPr/>
                    <a:lstStyle/>
                    <a:p>
                      <a:r>
                        <a:rPr lang="en-US" dirty="0"/>
                        <a:t>Surfing web</a:t>
                      </a:r>
                    </a:p>
                    <a:p>
                      <a:r>
                        <a:rPr lang="en-US" dirty="0"/>
                        <a:t>Shopping</a:t>
                      </a:r>
                    </a:p>
                    <a:p>
                      <a:r>
                        <a:rPr lang="en-US" dirty="0"/>
                        <a:t>Sports</a:t>
                      </a:r>
                    </a:p>
                  </a:txBody>
                  <a:tcPr/>
                </a:tc>
                <a:extLst>
                  <a:ext uri="{0D108BD9-81ED-4DB2-BD59-A6C34878D82A}">
                    <a16:rowId xmlns:a16="http://schemas.microsoft.com/office/drawing/2014/main" val="10001"/>
                  </a:ext>
                </a:extLst>
              </a:tr>
              <a:tr h="859332">
                <a:tc>
                  <a:txBody>
                    <a:bodyPr/>
                    <a:lstStyle/>
                    <a:p>
                      <a:r>
                        <a:rPr lang="en-US" dirty="0"/>
                        <a:t>Interests</a:t>
                      </a:r>
                    </a:p>
                  </a:txBody>
                  <a:tcPr/>
                </a:tc>
                <a:tc>
                  <a:txBody>
                    <a:bodyPr/>
                    <a:lstStyle/>
                    <a:p>
                      <a:r>
                        <a:rPr lang="en-US" dirty="0"/>
                        <a:t>Family</a:t>
                      </a:r>
                    </a:p>
                    <a:p>
                      <a:r>
                        <a:rPr lang="en-US" dirty="0"/>
                        <a:t>Home</a:t>
                      </a:r>
                    </a:p>
                    <a:p>
                      <a:r>
                        <a:rPr lang="en-US" dirty="0"/>
                        <a:t>Job</a:t>
                      </a:r>
                    </a:p>
                  </a:txBody>
                  <a:tcPr/>
                </a:tc>
                <a:tc>
                  <a:txBody>
                    <a:bodyPr/>
                    <a:lstStyle/>
                    <a:p>
                      <a:r>
                        <a:rPr lang="en-US" dirty="0"/>
                        <a:t>Community </a:t>
                      </a:r>
                    </a:p>
                    <a:p>
                      <a:r>
                        <a:rPr lang="en-US" dirty="0"/>
                        <a:t>Recreation</a:t>
                      </a:r>
                    </a:p>
                    <a:p>
                      <a:r>
                        <a:rPr lang="en-US" dirty="0"/>
                        <a:t>Fashion</a:t>
                      </a:r>
                    </a:p>
                  </a:txBody>
                  <a:tcPr/>
                </a:tc>
                <a:tc>
                  <a:txBody>
                    <a:bodyPr/>
                    <a:lstStyle/>
                    <a:p>
                      <a:r>
                        <a:rPr lang="en-US" dirty="0"/>
                        <a:t>Food</a:t>
                      </a:r>
                    </a:p>
                    <a:p>
                      <a:r>
                        <a:rPr lang="en-US" dirty="0"/>
                        <a:t>Media</a:t>
                      </a:r>
                    </a:p>
                    <a:p>
                      <a:r>
                        <a:rPr lang="en-US" dirty="0"/>
                        <a:t>Achievements</a:t>
                      </a:r>
                    </a:p>
                  </a:txBody>
                  <a:tcPr/>
                </a:tc>
                <a:extLst>
                  <a:ext uri="{0D108BD9-81ED-4DB2-BD59-A6C34878D82A}">
                    <a16:rowId xmlns:a16="http://schemas.microsoft.com/office/drawing/2014/main" val="10002"/>
                  </a:ext>
                </a:extLst>
              </a:tr>
              <a:tr h="859332">
                <a:tc>
                  <a:txBody>
                    <a:bodyPr/>
                    <a:lstStyle/>
                    <a:p>
                      <a:r>
                        <a:rPr lang="en-US" dirty="0"/>
                        <a:t>Opinions</a:t>
                      </a:r>
                    </a:p>
                  </a:txBody>
                  <a:tcPr/>
                </a:tc>
                <a:tc>
                  <a:txBody>
                    <a:bodyPr/>
                    <a:lstStyle/>
                    <a:p>
                      <a:r>
                        <a:rPr lang="en-US" dirty="0"/>
                        <a:t>Themselves</a:t>
                      </a:r>
                    </a:p>
                    <a:p>
                      <a:r>
                        <a:rPr lang="en-US" dirty="0"/>
                        <a:t>Social issues</a:t>
                      </a:r>
                    </a:p>
                    <a:p>
                      <a:r>
                        <a:rPr lang="en-US" dirty="0"/>
                        <a:t>Politics</a:t>
                      </a:r>
                    </a:p>
                  </a:txBody>
                  <a:tcPr/>
                </a:tc>
                <a:tc>
                  <a:txBody>
                    <a:bodyPr/>
                    <a:lstStyle/>
                    <a:p>
                      <a:r>
                        <a:rPr lang="en-US" dirty="0"/>
                        <a:t>Business</a:t>
                      </a:r>
                    </a:p>
                    <a:p>
                      <a:r>
                        <a:rPr lang="en-US" dirty="0"/>
                        <a:t>Economics</a:t>
                      </a:r>
                    </a:p>
                    <a:p>
                      <a:r>
                        <a:rPr lang="en-US" dirty="0"/>
                        <a:t>Education</a:t>
                      </a:r>
                    </a:p>
                  </a:txBody>
                  <a:tcPr/>
                </a:tc>
                <a:tc>
                  <a:txBody>
                    <a:bodyPr/>
                    <a:lstStyle/>
                    <a:p>
                      <a:r>
                        <a:rPr lang="en-US" dirty="0"/>
                        <a:t>Products</a:t>
                      </a:r>
                    </a:p>
                    <a:p>
                      <a:r>
                        <a:rPr lang="en-US" dirty="0"/>
                        <a:t>Future</a:t>
                      </a:r>
                    </a:p>
                    <a:p>
                      <a:r>
                        <a:rPr lang="en-US" dirty="0"/>
                        <a:t>Culture</a:t>
                      </a:r>
                    </a:p>
                  </a:txBody>
                  <a:tcPr/>
                </a:tc>
                <a:extLst>
                  <a:ext uri="{0D108BD9-81ED-4DB2-BD59-A6C34878D82A}">
                    <a16:rowId xmlns:a16="http://schemas.microsoft.com/office/drawing/2014/main" val="10003"/>
                  </a:ext>
                </a:extLst>
              </a:tr>
              <a:tr h="1216701">
                <a:tc>
                  <a:txBody>
                    <a:bodyPr/>
                    <a:lstStyle/>
                    <a:p>
                      <a:r>
                        <a:rPr lang="en-US" dirty="0"/>
                        <a:t>Demographics</a:t>
                      </a:r>
                    </a:p>
                  </a:txBody>
                  <a:tcPr/>
                </a:tc>
                <a:tc>
                  <a:txBody>
                    <a:bodyPr/>
                    <a:lstStyle/>
                    <a:p>
                      <a:r>
                        <a:rPr lang="en-US" dirty="0"/>
                        <a:t>Income</a:t>
                      </a:r>
                    </a:p>
                    <a:p>
                      <a:r>
                        <a:rPr lang="en-US" dirty="0"/>
                        <a:t>Age</a:t>
                      </a:r>
                    </a:p>
                    <a:p>
                      <a:r>
                        <a:rPr lang="en-US" dirty="0"/>
                        <a:t>Family life cycle</a:t>
                      </a:r>
                    </a:p>
                  </a:txBody>
                  <a:tcPr/>
                </a:tc>
                <a:tc>
                  <a:txBody>
                    <a:bodyPr/>
                    <a:lstStyle/>
                    <a:p>
                      <a:r>
                        <a:rPr lang="en-US" dirty="0"/>
                        <a:t>Geographic area</a:t>
                      </a:r>
                    </a:p>
                    <a:p>
                      <a:r>
                        <a:rPr lang="en-US" dirty="0"/>
                        <a:t>Ethnicity</a:t>
                      </a:r>
                    </a:p>
                    <a:p>
                      <a:r>
                        <a:rPr lang="en-US" dirty="0"/>
                        <a:t>Dwelling</a:t>
                      </a:r>
                    </a:p>
                  </a:txBody>
                  <a:tcPr/>
                </a:tc>
                <a:tc>
                  <a:txBody>
                    <a:bodyPr/>
                    <a:lstStyle/>
                    <a:p>
                      <a:r>
                        <a:rPr lang="en-US" dirty="0"/>
                        <a:t>Occupation</a:t>
                      </a:r>
                    </a:p>
                    <a:p>
                      <a:r>
                        <a:rPr lang="en-US" dirty="0"/>
                        <a:t>Family size</a:t>
                      </a:r>
                    </a:p>
                    <a:p>
                      <a:r>
                        <a:rPr lang="en-US" dirty="0"/>
                        <a:t>Education</a:t>
                      </a:r>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00240562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a:endCxn id="13" idx="1"/>
          </p:cNvCxnSpPr>
          <p:nvPr/>
        </p:nvCxnSpPr>
        <p:spPr>
          <a:xfrm>
            <a:off x="1181101" y="3532625"/>
            <a:ext cx="15620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61950" y="1981200"/>
            <a:ext cx="1143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981200" y="4267200"/>
            <a:ext cx="18573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a:t>Social Influences Affect Consumer Behavior</a:t>
            </a:r>
          </a:p>
        </p:txBody>
      </p:sp>
      <p:sp>
        <p:nvSpPr>
          <p:cNvPr id="9" name="Rounded Rectangle 8"/>
          <p:cNvSpPr/>
          <p:nvPr/>
        </p:nvSpPr>
        <p:spPr>
          <a:xfrm>
            <a:off x="1400175" y="1752600"/>
            <a:ext cx="3476625" cy="533400"/>
          </a:xfrm>
          <a:prstGeom prst="roundRect">
            <a:avLst/>
          </a:prstGeom>
          <a:solidFill>
            <a:srgbClr val="60B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Family Life Cycle</a:t>
            </a:r>
          </a:p>
        </p:txBody>
      </p:sp>
      <p:cxnSp>
        <p:nvCxnSpPr>
          <p:cNvPr id="10" name="Straight Connector 9"/>
          <p:cNvCxnSpPr/>
          <p:nvPr/>
        </p:nvCxnSpPr>
        <p:spPr>
          <a:xfrm>
            <a:off x="762000" y="2776537"/>
            <a:ext cx="1352550"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2058385" y="2510986"/>
            <a:ext cx="3350829" cy="531102"/>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t>Acceptance of New Ideas by Youngsters</a:t>
            </a:r>
          </a:p>
        </p:txBody>
      </p:sp>
      <p:sp>
        <p:nvSpPr>
          <p:cNvPr id="13" name="Rounded Rectangle 12"/>
          <p:cNvSpPr/>
          <p:nvPr/>
        </p:nvSpPr>
        <p:spPr>
          <a:xfrm>
            <a:off x="2743200" y="3265925"/>
            <a:ext cx="3350829" cy="533400"/>
          </a:xfrm>
          <a:prstGeom prst="roundRect">
            <a:avLst/>
          </a:prstGeom>
          <a:solidFill>
            <a:srgbClr val="6BB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Growing Singles Market</a:t>
            </a:r>
          </a:p>
        </p:txBody>
      </p:sp>
      <p:sp>
        <p:nvSpPr>
          <p:cNvPr id="15" name="Rounded Rectangle 14"/>
          <p:cNvSpPr/>
          <p:nvPr/>
        </p:nvSpPr>
        <p:spPr>
          <a:xfrm>
            <a:off x="3352800" y="4019878"/>
            <a:ext cx="3350829" cy="5334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Reallocation for Teens</a:t>
            </a:r>
          </a:p>
        </p:txBody>
      </p:sp>
      <p:cxnSp>
        <p:nvCxnSpPr>
          <p:cNvPr id="16" name="Straight Connector 15"/>
          <p:cNvCxnSpPr/>
          <p:nvPr/>
        </p:nvCxnSpPr>
        <p:spPr>
          <a:xfrm>
            <a:off x="3186113" y="5810907"/>
            <a:ext cx="18192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4648200" y="5545192"/>
            <a:ext cx="3350829" cy="5334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Real Decision Maker</a:t>
            </a:r>
          </a:p>
        </p:txBody>
      </p:sp>
      <p:cxnSp>
        <p:nvCxnSpPr>
          <p:cNvPr id="30" name="Straight Connector 29"/>
          <p:cNvCxnSpPr>
            <a:endCxn id="31" idx="1"/>
          </p:cNvCxnSpPr>
          <p:nvPr/>
        </p:nvCxnSpPr>
        <p:spPr>
          <a:xfrm>
            <a:off x="2257426" y="5049235"/>
            <a:ext cx="18573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4114800" y="4782535"/>
            <a:ext cx="3350829" cy="533400"/>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Empty Nesters</a:t>
            </a:r>
          </a:p>
        </p:txBody>
      </p:sp>
      <p:sp>
        <p:nvSpPr>
          <p:cNvPr id="3" name="Right Triangle 2"/>
          <p:cNvSpPr/>
          <p:nvPr/>
        </p:nvSpPr>
        <p:spPr>
          <a:xfrm>
            <a:off x="152400" y="1600200"/>
            <a:ext cx="3581400" cy="48006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500" b="1" dirty="0"/>
              <a:t>Social Influences</a:t>
            </a:r>
          </a:p>
        </p:txBody>
      </p:sp>
    </p:spTree>
    <p:custDataLst>
      <p:tags r:id="rId1"/>
    </p:custDataLst>
    <p:extLst>
      <p:ext uri="{BB962C8B-B14F-4D97-AF65-F5344CB8AC3E}">
        <p14:creationId xmlns:p14="http://schemas.microsoft.com/office/powerpoint/2010/main" val="129542733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Autofit/>
          </a:bodyPr>
          <a:lstStyle/>
          <a:p>
            <a:r>
              <a:rPr lang="en-US" sz="3600" dirty="0"/>
              <a:t>Family Life Cycle Influences Needs (Exhibit 5-7)</a:t>
            </a:r>
            <a:br>
              <a:rPr lang="en-US" sz="3600" dirty="0"/>
            </a:br>
            <a:endParaRPr lang="en-US" sz="3600" dirty="0"/>
          </a:p>
        </p:txBody>
      </p:sp>
      <p:cxnSp>
        <p:nvCxnSpPr>
          <p:cNvPr id="50" name="Straight Arrow Connector 49"/>
          <p:cNvCxnSpPr/>
          <p:nvPr/>
        </p:nvCxnSpPr>
        <p:spPr>
          <a:xfrm>
            <a:off x="6763010" y="5093732"/>
            <a:ext cx="3100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a:off x="1883920" y="4774325"/>
            <a:ext cx="4821680" cy="1575337"/>
            <a:chOff x="1883920" y="4774325"/>
            <a:chExt cx="4821680" cy="1575337"/>
          </a:xfrm>
        </p:grpSpPr>
        <p:sp>
          <p:nvSpPr>
            <p:cNvPr id="13" name="Rounded Rectangle 12"/>
            <p:cNvSpPr/>
            <p:nvPr/>
          </p:nvSpPr>
          <p:spPr>
            <a:xfrm>
              <a:off x="1883920" y="5270938"/>
              <a:ext cx="1316480" cy="990600"/>
            </a:xfrm>
            <a:prstGeom prst="roundRect">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Young divorced (or single) with children</a:t>
              </a:r>
            </a:p>
          </p:txBody>
        </p:sp>
        <p:sp>
          <p:nvSpPr>
            <p:cNvPr id="14" name="Rounded Rectangle 13"/>
            <p:cNvSpPr/>
            <p:nvPr/>
          </p:nvSpPr>
          <p:spPr>
            <a:xfrm>
              <a:off x="3465816" y="5257800"/>
              <a:ext cx="1487184" cy="990600"/>
            </a:xfrm>
            <a:prstGeom prst="roundRect">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Middle-aged divorced with children</a:t>
              </a:r>
            </a:p>
          </p:txBody>
        </p:sp>
        <p:sp>
          <p:nvSpPr>
            <p:cNvPr id="15" name="Rounded Rectangle 14"/>
            <p:cNvSpPr/>
            <p:nvPr/>
          </p:nvSpPr>
          <p:spPr>
            <a:xfrm>
              <a:off x="5257800" y="5257799"/>
              <a:ext cx="1447800" cy="1091863"/>
            </a:xfrm>
            <a:prstGeom prst="roundRect">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Middle-aged divorced without dependent  children</a:t>
              </a:r>
            </a:p>
          </p:txBody>
        </p:sp>
        <p:cxnSp>
          <p:nvCxnSpPr>
            <p:cNvPr id="38" name="Straight Arrow Connector 37"/>
            <p:cNvCxnSpPr/>
            <p:nvPr/>
          </p:nvCxnSpPr>
          <p:spPr>
            <a:xfrm flipH="1">
              <a:off x="2438400" y="4778266"/>
              <a:ext cx="131320" cy="4795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886200" y="4774325"/>
              <a:ext cx="131320" cy="4795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541520" y="4774325"/>
              <a:ext cx="211580" cy="4795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195175" y="5715000"/>
              <a:ext cx="3100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4953000" y="5715000"/>
              <a:ext cx="3100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6" idx="2"/>
            </p:cNvCxnSpPr>
            <p:nvPr/>
          </p:nvCxnSpPr>
          <p:spPr>
            <a:xfrm flipV="1">
              <a:off x="2756980" y="4778266"/>
              <a:ext cx="214820" cy="47559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flipV="1">
              <a:off x="4482020" y="4774325"/>
              <a:ext cx="89980" cy="49661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flipV="1">
              <a:off x="5936710" y="4800601"/>
              <a:ext cx="169143" cy="47033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1350520" y="1219200"/>
            <a:ext cx="7097140" cy="2572407"/>
            <a:chOff x="1350520" y="1219200"/>
            <a:chExt cx="7097140" cy="2572407"/>
          </a:xfrm>
        </p:grpSpPr>
        <p:sp>
          <p:nvSpPr>
            <p:cNvPr id="2" name="Rounded Rectangle 1"/>
            <p:cNvSpPr/>
            <p:nvPr/>
          </p:nvSpPr>
          <p:spPr>
            <a:xfrm>
              <a:off x="3429000" y="1219200"/>
              <a:ext cx="16002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Middle-aged divorced (or single) without children</a:t>
              </a:r>
            </a:p>
          </p:txBody>
        </p:sp>
        <p:sp>
          <p:nvSpPr>
            <p:cNvPr id="5" name="Rounded Rectangle 4"/>
            <p:cNvSpPr/>
            <p:nvPr/>
          </p:nvSpPr>
          <p:spPr>
            <a:xfrm>
              <a:off x="3429000" y="2514600"/>
              <a:ext cx="16002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Middle-aged married without children</a:t>
              </a:r>
            </a:p>
          </p:txBody>
        </p:sp>
        <p:sp>
          <p:nvSpPr>
            <p:cNvPr id="6" name="Rounded Rectangle 5"/>
            <p:cNvSpPr/>
            <p:nvPr/>
          </p:nvSpPr>
          <p:spPr>
            <a:xfrm>
              <a:off x="1350520" y="2007475"/>
              <a:ext cx="12192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Young divorced without children</a:t>
              </a:r>
            </a:p>
          </p:txBody>
        </p:sp>
        <p:cxnSp>
          <p:nvCxnSpPr>
            <p:cNvPr id="24" name="Straight Arrow Connector 23"/>
            <p:cNvCxnSpPr/>
            <p:nvPr/>
          </p:nvCxnSpPr>
          <p:spPr>
            <a:xfrm flipV="1">
              <a:off x="1960120" y="3009900"/>
              <a:ext cx="249680" cy="7738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5" idx="1"/>
            </p:cNvCxnSpPr>
            <p:nvPr/>
          </p:nvCxnSpPr>
          <p:spPr>
            <a:xfrm flipV="1">
              <a:off x="2084960" y="3009900"/>
              <a:ext cx="1344040" cy="7738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a:endCxn id="2" idx="1"/>
            </p:cNvCxnSpPr>
            <p:nvPr/>
          </p:nvCxnSpPr>
          <p:spPr>
            <a:xfrm flipV="1">
              <a:off x="2569720" y="1714500"/>
              <a:ext cx="859280" cy="7882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5" idx="3"/>
              <a:endCxn id="11" idx="0"/>
            </p:cNvCxnSpPr>
            <p:nvPr/>
          </p:nvCxnSpPr>
          <p:spPr>
            <a:xfrm>
              <a:off x="5029200" y="3009900"/>
              <a:ext cx="2153307" cy="7817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 idx="3"/>
              <a:endCxn id="12" idx="0"/>
            </p:cNvCxnSpPr>
            <p:nvPr/>
          </p:nvCxnSpPr>
          <p:spPr>
            <a:xfrm>
              <a:off x="5029200" y="1714500"/>
              <a:ext cx="3418460" cy="20771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1524000" y="3009900"/>
              <a:ext cx="257444" cy="7738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4056904" y="2209800"/>
              <a:ext cx="0" cy="3048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flipV="1">
              <a:off x="4472166" y="2215712"/>
              <a:ext cx="9854" cy="2988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170793" y="3783725"/>
            <a:ext cx="8897007" cy="1016875"/>
            <a:chOff x="170793" y="3783725"/>
            <a:chExt cx="8897007" cy="1016875"/>
          </a:xfrm>
        </p:grpSpPr>
        <p:grpSp>
          <p:nvGrpSpPr>
            <p:cNvPr id="17" name="Group 16"/>
            <p:cNvGrpSpPr/>
            <p:nvPr/>
          </p:nvGrpSpPr>
          <p:grpSpPr>
            <a:xfrm>
              <a:off x="170793" y="3783725"/>
              <a:ext cx="8897007" cy="1016875"/>
              <a:chOff x="170793" y="3783725"/>
              <a:chExt cx="8897007" cy="1016875"/>
            </a:xfrm>
          </p:grpSpPr>
          <p:sp>
            <p:nvSpPr>
              <p:cNvPr id="7" name="Rounded Rectangle 6"/>
              <p:cNvSpPr/>
              <p:nvPr/>
            </p:nvSpPr>
            <p:spPr>
              <a:xfrm>
                <a:off x="170793" y="3783725"/>
                <a:ext cx="9144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Young single*</a:t>
                </a:r>
              </a:p>
            </p:txBody>
          </p:sp>
          <p:sp>
            <p:nvSpPr>
              <p:cNvPr id="8" name="Rounded Rectangle 7"/>
              <p:cNvSpPr/>
              <p:nvPr/>
            </p:nvSpPr>
            <p:spPr>
              <a:xfrm>
                <a:off x="1248044" y="3791607"/>
                <a:ext cx="10668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Young married without children*</a:t>
                </a:r>
              </a:p>
            </p:txBody>
          </p:sp>
          <p:sp>
            <p:nvSpPr>
              <p:cNvPr id="9" name="Rounded Rectangle 8"/>
              <p:cNvSpPr/>
              <p:nvPr/>
            </p:nvSpPr>
            <p:spPr>
              <a:xfrm>
                <a:off x="3657600" y="3810000"/>
                <a:ext cx="12192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Middle-aged married with children*</a:t>
                </a:r>
              </a:p>
            </p:txBody>
          </p:sp>
          <p:sp>
            <p:nvSpPr>
              <p:cNvPr id="10" name="Rounded Rectangle 9"/>
              <p:cNvSpPr/>
              <p:nvPr/>
            </p:nvSpPr>
            <p:spPr>
              <a:xfrm>
                <a:off x="5029200" y="3791607"/>
                <a:ext cx="14478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Middle-aged married without dependent  children*</a:t>
                </a:r>
              </a:p>
            </p:txBody>
          </p:sp>
          <p:sp>
            <p:nvSpPr>
              <p:cNvPr id="11" name="Rounded Rectangle 10"/>
              <p:cNvSpPr/>
              <p:nvPr/>
            </p:nvSpPr>
            <p:spPr>
              <a:xfrm>
                <a:off x="6687207" y="3791607"/>
                <a:ext cx="9906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Older married*</a:t>
                </a:r>
              </a:p>
            </p:txBody>
          </p:sp>
          <p:sp>
            <p:nvSpPr>
              <p:cNvPr id="12" name="Rounded Rectangle 11"/>
              <p:cNvSpPr/>
              <p:nvPr/>
            </p:nvSpPr>
            <p:spPr>
              <a:xfrm>
                <a:off x="7827520" y="3791607"/>
                <a:ext cx="124028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Older unmarried*</a:t>
                </a:r>
              </a:p>
            </p:txBody>
          </p:sp>
          <p:sp>
            <p:nvSpPr>
              <p:cNvPr id="16" name="Rounded Rectangle 15"/>
              <p:cNvSpPr/>
              <p:nvPr/>
            </p:nvSpPr>
            <p:spPr>
              <a:xfrm>
                <a:off x="2438400" y="3787666"/>
                <a:ext cx="1066800" cy="990600"/>
              </a:xfrm>
              <a:prstGeom prst="roundRect">
                <a:avLst/>
              </a:prstGeom>
              <a:solidFill>
                <a:schemeClr val="accent4"/>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Young married with children*</a:t>
                </a:r>
              </a:p>
            </p:txBody>
          </p:sp>
          <p:cxnSp>
            <p:nvCxnSpPr>
              <p:cNvPr id="4" name="Straight Arrow Connector 3"/>
              <p:cNvCxnSpPr>
                <a:stCxn id="7" idx="3"/>
                <a:endCxn id="8" idx="1"/>
              </p:cNvCxnSpPr>
              <p:nvPr/>
            </p:nvCxnSpPr>
            <p:spPr>
              <a:xfrm>
                <a:off x="1085193" y="4279025"/>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86000" y="4267200"/>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494749" y="4267200"/>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876800" y="4267200"/>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477000" y="4267200"/>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85749" y="4267200"/>
                <a:ext cx="162851" cy="78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64" name="Straight Arrow Connector 63"/>
            <p:cNvCxnSpPr/>
            <p:nvPr/>
          </p:nvCxnSpPr>
          <p:spPr>
            <a:xfrm flipH="1">
              <a:off x="7654218" y="4117429"/>
              <a:ext cx="162850" cy="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cxnSp>
        <p:nvCxnSpPr>
          <p:cNvPr id="66" name="Straight Arrow Connector 65"/>
          <p:cNvCxnSpPr/>
          <p:nvPr/>
        </p:nvCxnSpPr>
        <p:spPr>
          <a:xfrm>
            <a:off x="6768235" y="5443200"/>
            <a:ext cx="31002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074270" y="4953000"/>
            <a:ext cx="1249060" cy="369332"/>
          </a:xfrm>
          <a:prstGeom prst="rect">
            <a:avLst/>
          </a:prstGeom>
          <a:noFill/>
        </p:spPr>
        <p:txBody>
          <a:bodyPr wrap="none" rtlCol="0">
            <a:spAutoFit/>
          </a:bodyPr>
          <a:lstStyle/>
          <a:p>
            <a:r>
              <a:rPr lang="en-US" sz="1800" dirty="0"/>
              <a:t>Usual flow</a:t>
            </a:r>
          </a:p>
        </p:txBody>
      </p:sp>
      <p:sp>
        <p:nvSpPr>
          <p:cNvPr id="68" name="TextBox 67"/>
          <p:cNvSpPr txBox="1"/>
          <p:nvPr/>
        </p:nvSpPr>
        <p:spPr>
          <a:xfrm>
            <a:off x="7078666" y="5257800"/>
            <a:ext cx="1608134" cy="369332"/>
          </a:xfrm>
          <a:prstGeom prst="rect">
            <a:avLst/>
          </a:prstGeom>
          <a:noFill/>
        </p:spPr>
        <p:txBody>
          <a:bodyPr wrap="none" rtlCol="0">
            <a:spAutoFit/>
          </a:bodyPr>
          <a:lstStyle/>
          <a:p>
            <a:r>
              <a:rPr lang="en-US" sz="1800" dirty="0"/>
              <a:t>Recycled flow</a:t>
            </a:r>
          </a:p>
        </p:txBody>
      </p:sp>
      <p:sp>
        <p:nvSpPr>
          <p:cNvPr id="69" name="TextBox 68"/>
          <p:cNvSpPr txBox="1"/>
          <p:nvPr/>
        </p:nvSpPr>
        <p:spPr>
          <a:xfrm>
            <a:off x="6811964" y="5703332"/>
            <a:ext cx="1467133" cy="646331"/>
          </a:xfrm>
          <a:prstGeom prst="rect">
            <a:avLst/>
          </a:prstGeom>
          <a:noFill/>
        </p:spPr>
        <p:txBody>
          <a:bodyPr wrap="none" rtlCol="0">
            <a:spAutoFit/>
          </a:bodyPr>
          <a:lstStyle/>
          <a:p>
            <a:r>
              <a:rPr lang="en-US" sz="1800" dirty="0"/>
              <a:t>* Traditional </a:t>
            </a:r>
          </a:p>
          <a:p>
            <a:r>
              <a:rPr lang="en-US" sz="1800" dirty="0"/>
              <a:t>family flow</a:t>
            </a:r>
          </a:p>
        </p:txBody>
      </p:sp>
      <p:cxnSp>
        <p:nvCxnSpPr>
          <p:cNvPr id="48" name="Straight Arrow Connector 47"/>
          <p:cNvCxnSpPr>
            <a:endCxn id="13" idx="1"/>
          </p:cNvCxnSpPr>
          <p:nvPr/>
        </p:nvCxnSpPr>
        <p:spPr>
          <a:xfrm>
            <a:off x="654822" y="4789166"/>
            <a:ext cx="1229098" cy="9770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7" idx="0"/>
          </p:cNvCxnSpPr>
          <p:nvPr/>
        </p:nvCxnSpPr>
        <p:spPr>
          <a:xfrm rot="5400000" flipH="1" flipV="1">
            <a:off x="940617" y="1287577"/>
            <a:ext cx="2183525" cy="2808773"/>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783438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left)">
                                      <p:cBhvr>
                                        <p:cTn id="21" dur="500"/>
                                        <p:tgtEl>
                                          <p:spTgt spid="48"/>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a:t>Family Life Cycle</a:t>
            </a:r>
          </a:p>
        </p:txBody>
      </p:sp>
      <p:sp>
        <p:nvSpPr>
          <p:cNvPr id="2052" name="TextBox 19"/>
          <p:cNvSpPr txBox="1">
            <a:spLocks noChangeArrowheads="1"/>
          </p:cNvSpPr>
          <p:nvPr/>
        </p:nvSpPr>
        <p:spPr bwMode="auto">
          <a:xfrm>
            <a:off x="7867650" y="38100"/>
            <a:ext cx="9906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r" eaLnBrk="1" hangingPunct="1"/>
            <a:r>
              <a:rPr lang="en-US" sz="1000"/>
              <a:t>5-</a:t>
            </a:r>
            <a:fld id="{E0F8151C-9724-4604-89D2-777E921E1C48}" type="slidenum">
              <a:rPr lang="en-US" sz="1000"/>
              <a:pPr algn="r" eaLnBrk="1" hangingPunct="1"/>
              <a:t>20</a:t>
            </a:fld>
            <a:endParaRPr lang="en-US" sz="1000"/>
          </a:p>
        </p:txBody>
      </p:sp>
      <p:pic>
        <p:nvPicPr>
          <p:cNvPr id="6" name="Picture 5">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7" name="TextBox 6"/>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721727135"/>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Checking Your Knowledge</a:t>
            </a:r>
          </a:p>
        </p:txBody>
      </p:sp>
      <p:sp>
        <p:nvSpPr>
          <p:cNvPr id="40963" name="Rectangle 3"/>
          <p:cNvSpPr>
            <a:spLocks noGrp="1" noChangeArrowheads="1"/>
          </p:cNvSpPr>
          <p:nvPr>
            <p:ph idx="1"/>
          </p:nvPr>
        </p:nvSpPr>
        <p:spPr>
          <a:xfrm>
            <a:off x="457200" y="1676400"/>
            <a:ext cx="8229600" cy="4975192"/>
          </a:xfrm>
        </p:spPr>
        <p:txBody>
          <a:bodyPr>
            <a:normAutofit fontScale="92500" lnSpcReduction="10000"/>
          </a:bodyPr>
          <a:lstStyle/>
          <a:p>
            <a:pPr marL="123825" indent="-60325">
              <a:buNone/>
            </a:pPr>
            <a:r>
              <a:rPr lang="en-US" sz="2800" dirty="0"/>
              <a:t>A travel and tour operator has announced luxury vacation packages to various destinations across the globe. The package includes overnight stays at opulent resorts and services from posh spas. Which of the following is most likely to be the target customer base for this tour operator?</a:t>
            </a:r>
            <a:endParaRPr lang="en-IN" sz="2800" dirty="0"/>
          </a:p>
          <a:p>
            <a:pPr marL="809625" lvl="0" indent="-746125">
              <a:buClr>
                <a:schemeClr val="tx1"/>
              </a:buClr>
              <a:buFont typeface="+mj-lt"/>
              <a:buAutoNum type="alphaUcPeriod"/>
            </a:pPr>
            <a:r>
              <a:rPr lang="en-US" sz="2800" dirty="0"/>
              <a:t>Teenagers</a:t>
            </a:r>
            <a:endParaRPr lang="en-IN" sz="2800" dirty="0"/>
          </a:p>
          <a:p>
            <a:pPr marL="809625" lvl="0" indent="-746125">
              <a:buClr>
                <a:schemeClr val="tx1"/>
              </a:buClr>
              <a:buFont typeface="+mj-lt"/>
              <a:buAutoNum type="alphaUcPeriod"/>
            </a:pPr>
            <a:r>
              <a:rPr lang="en-US" sz="2800" dirty="0"/>
              <a:t>Single parents</a:t>
            </a:r>
            <a:endParaRPr lang="en-IN" sz="2800" dirty="0"/>
          </a:p>
          <a:p>
            <a:pPr marL="809625" lvl="0" indent="-746125">
              <a:buClr>
                <a:schemeClr val="tx1"/>
              </a:buClr>
              <a:buFont typeface="+mj-lt"/>
              <a:buAutoNum type="alphaUcPeriod"/>
            </a:pPr>
            <a:r>
              <a:rPr lang="en-US" sz="2800" dirty="0"/>
              <a:t>Middle-aged married with children</a:t>
            </a:r>
            <a:endParaRPr lang="en-IN" sz="2800" dirty="0"/>
          </a:p>
          <a:p>
            <a:pPr marL="809625" lvl="0" indent="-746125">
              <a:buClr>
                <a:schemeClr val="tx1"/>
              </a:buClr>
              <a:buFont typeface="+mj-lt"/>
              <a:buAutoNum type="alphaUcPeriod"/>
            </a:pPr>
            <a:r>
              <a:rPr lang="en-US" sz="2800" dirty="0"/>
              <a:t>Middle-aged married without dependent children </a:t>
            </a:r>
            <a:endParaRPr lang="en-IN" sz="2800" dirty="0"/>
          </a:p>
          <a:p>
            <a:pPr marL="809625" lvl="0" indent="-746125">
              <a:buClr>
                <a:schemeClr val="tx1"/>
              </a:buClr>
              <a:buFont typeface="+mj-lt"/>
              <a:buAutoNum type="alphaUcPeriod"/>
            </a:pPr>
            <a:r>
              <a:rPr lang="en-US" sz="2800" dirty="0"/>
              <a:t>Young-married with children</a:t>
            </a:r>
            <a:endParaRPr lang="en-IN" sz="2800" dirty="0"/>
          </a:p>
          <a:p>
            <a:pPr marL="65087" indent="0">
              <a:buNone/>
            </a:pPr>
            <a:endParaRPr lang="en-US" dirty="0"/>
          </a:p>
        </p:txBody>
      </p:sp>
    </p:spTree>
    <p:custDataLst>
      <p:tags r:id="rId1"/>
    </p:custDataLst>
    <p:extLst>
      <p:ext uri="{BB962C8B-B14F-4D97-AF65-F5344CB8AC3E}">
        <p14:creationId xmlns:p14="http://schemas.microsoft.com/office/powerpoint/2010/main" val="266224802"/>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76200"/>
            <a:ext cx="8229600" cy="1398587"/>
          </a:xfrm>
        </p:spPr>
        <p:txBody>
          <a:bodyPr>
            <a:normAutofit/>
          </a:bodyPr>
          <a:lstStyle/>
          <a:p>
            <a:r>
              <a:rPr lang="en-US" sz="3600" dirty="0"/>
              <a:t>Simple Approaches for Measuring Social Class in the United States</a:t>
            </a:r>
          </a:p>
        </p:txBody>
      </p:sp>
      <p:pic>
        <p:nvPicPr>
          <p:cNvPr id="44035"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1932" y="1538376"/>
            <a:ext cx="1600200" cy="240482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4036"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458466" y="1538288"/>
            <a:ext cx="1627188" cy="2440782"/>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403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535107" y="1519354"/>
            <a:ext cx="1630362" cy="2444356"/>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4038" name="Picture 1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585163" y="1538288"/>
            <a:ext cx="1603331" cy="2404997"/>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4039" name="AutoShape 19"/>
          <p:cNvSpPr>
            <a:spLocks noChangeArrowheads="1"/>
          </p:cNvSpPr>
          <p:nvPr/>
        </p:nvSpPr>
        <p:spPr bwMode="auto">
          <a:xfrm>
            <a:off x="228600" y="4114800"/>
            <a:ext cx="19050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a:t>Occupation</a:t>
            </a:r>
          </a:p>
        </p:txBody>
      </p:sp>
      <p:sp>
        <p:nvSpPr>
          <p:cNvPr id="44040" name="AutoShape 20"/>
          <p:cNvSpPr>
            <a:spLocks noChangeArrowheads="1"/>
          </p:cNvSpPr>
          <p:nvPr/>
        </p:nvSpPr>
        <p:spPr bwMode="auto">
          <a:xfrm>
            <a:off x="2362200" y="4114800"/>
            <a:ext cx="18288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a:t>Education</a:t>
            </a:r>
          </a:p>
        </p:txBody>
      </p:sp>
      <p:sp>
        <p:nvSpPr>
          <p:cNvPr id="44041" name="AutoShape 21"/>
          <p:cNvSpPr>
            <a:spLocks noChangeArrowheads="1"/>
          </p:cNvSpPr>
          <p:nvPr/>
        </p:nvSpPr>
        <p:spPr bwMode="auto">
          <a:xfrm>
            <a:off x="4419600" y="4114800"/>
            <a:ext cx="18288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a:t>Type of Housing</a:t>
            </a:r>
          </a:p>
        </p:txBody>
      </p:sp>
      <p:sp>
        <p:nvSpPr>
          <p:cNvPr id="44042" name="AutoShape 22"/>
          <p:cNvSpPr>
            <a:spLocks noChangeArrowheads="1"/>
          </p:cNvSpPr>
          <p:nvPr/>
        </p:nvSpPr>
        <p:spPr bwMode="auto">
          <a:xfrm>
            <a:off x="6477000" y="4114800"/>
            <a:ext cx="18288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t>Location of Housing</a:t>
            </a:r>
          </a:p>
        </p:txBody>
      </p:sp>
      <p:sp>
        <p:nvSpPr>
          <p:cNvPr id="13" name="Text Box 3"/>
          <p:cNvSpPr txBox="1">
            <a:spLocks noChangeArrowheads="1"/>
          </p:cNvSpPr>
          <p:nvPr/>
        </p:nvSpPr>
        <p:spPr bwMode="auto">
          <a:xfrm>
            <a:off x="419100" y="5427133"/>
            <a:ext cx="8001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defPPr>
              <a:defRPr lang="en-US"/>
            </a:defPPr>
            <a:lvl1pPr eaLnBrk="1" hangingPunct="1">
              <a:spcBef>
                <a:spcPct val="50000"/>
              </a:spcBef>
              <a:defRPr sz="2800" b="1">
                <a:effectLst>
                  <a:outerShdw blurRad="50800" dist="38100" algn="l" rotWithShape="0">
                    <a:prstClr val="black">
                      <a:alpha val="40000"/>
                    </a:prstClr>
                  </a:outerShdw>
                </a:effectLst>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r>
              <a:rPr lang="en-US" dirty="0"/>
              <a:t>Income Is Not the Main Determinant!</a:t>
            </a:r>
          </a:p>
        </p:txBody>
      </p:sp>
      <p:sp>
        <p:nvSpPr>
          <p:cNvPr id="2" name="TextBox 1"/>
          <p:cNvSpPr txBox="1"/>
          <p:nvPr/>
        </p:nvSpPr>
        <p:spPr>
          <a:xfrm>
            <a:off x="909829" y="6216492"/>
            <a:ext cx="6477000" cy="246221"/>
          </a:xfrm>
          <a:prstGeom prst="rect">
            <a:avLst/>
          </a:prstGeom>
          <a:noFill/>
        </p:spPr>
        <p:txBody>
          <a:bodyPr wrap="square" rtlCol="0">
            <a:spAutoFit/>
          </a:bodyPr>
          <a:lstStyle/>
          <a:p>
            <a:r>
              <a:rPr lang="en-US" sz="1000" dirty="0"/>
              <a:t>Sources: </a:t>
            </a:r>
            <a:r>
              <a:rPr lang="de-DE" sz="1000" dirty="0"/>
              <a:t>©</a:t>
            </a:r>
            <a:r>
              <a:rPr lang="en-US" sz="1000" dirty="0" err="1"/>
              <a:t>VMJones</a:t>
            </a:r>
            <a:r>
              <a:rPr lang="en-US" sz="1000" dirty="0"/>
              <a:t>/Getty Images; Visage/Getty Images; Getty Images; ©ac productions/Blend Images LLC </a:t>
            </a:r>
          </a:p>
        </p:txBody>
      </p:sp>
    </p:spTree>
    <p:custDataLst>
      <p:tags r:id="rId1"/>
    </p:custDataLst>
    <p:extLst>
      <p:ext uri="{BB962C8B-B14F-4D97-AF65-F5344CB8AC3E}">
        <p14:creationId xmlns:p14="http://schemas.microsoft.com/office/powerpoint/2010/main" val="12969349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ou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0"/>
            <a:ext cx="8229600" cy="1398587"/>
          </a:xfrm>
        </p:spPr>
        <p:txBody>
          <a:bodyPr/>
          <a:lstStyle/>
          <a:p>
            <a:r>
              <a:rPr lang="en-US" dirty="0"/>
              <a:t>Other Social Influences</a:t>
            </a:r>
          </a:p>
        </p:txBody>
      </p:sp>
      <p:sp>
        <p:nvSpPr>
          <p:cNvPr id="12" name="Line 6"/>
          <p:cNvSpPr>
            <a:spLocks noChangeShapeType="1"/>
          </p:cNvSpPr>
          <p:nvPr/>
        </p:nvSpPr>
        <p:spPr bwMode="auto">
          <a:xfrm>
            <a:off x="2133600" y="2362200"/>
            <a:ext cx="1371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 name="AutoShape 4"/>
          <p:cNvSpPr>
            <a:spLocks noChangeArrowheads="1"/>
          </p:cNvSpPr>
          <p:nvPr/>
        </p:nvSpPr>
        <p:spPr bwMode="auto">
          <a:xfrm>
            <a:off x="3505200" y="1905000"/>
            <a:ext cx="5105400" cy="914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a:t>Reference Groups</a:t>
            </a:r>
          </a:p>
        </p:txBody>
      </p:sp>
      <p:sp>
        <p:nvSpPr>
          <p:cNvPr id="21" name="Line 11"/>
          <p:cNvSpPr>
            <a:spLocks noChangeShapeType="1"/>
          </p:cNvSpPr>
          <p:nvPr/>
        </p:nvSpPr>
        <p:spPr bwMode="auto">
          <a:xfrm>
            <a:off x="2133600" y="4648200"/>
            <a:ext cx="1295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AutoShape 12"/>
          <p:cNvSpPr>
            <a:spLocks noChangeArrowheads="1"/>
          </p:cNvSpPr>
          <p:nvPr/>
        </p:nvSpPr>
        <p:spPr bwMode="auto">
          <a:xfrm>
            <a:off x="3429000" y="4191000"/>
            <a:ext cx="5105400" cy="914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a:t>Opinion Leaders</a:t>
            </a:r>
          </a:p>
        </p:txBody>
      </p:sp>
      <p:sp>
        <p:nvSpPr>
          <p:cNvPr id="4" name="TextBox 3"/>
          <p:cNvSpPr txBox="1"/>
          <p:nvPr/>
        </p:nvSpPr>
        <p:spPr>
          <a:xfrm>
            <a:off x="-232834" y="3096798"/>
            <a:ext cx="4114800" cy="246221"/>
          </a:xfrm>
          <a:prstGeom prst="rect">
            <a:avLst/>
          </a:prstGeom>
          <a:noFill/>
        </p:spPr>
        <p:txBody>
          <a:bodyPr wrap="square" rtlCol="0">
            <a:spAutoFit/>
          </a:bodyPr>
          <a:lstStyle/>
          <a:p>
            <a:r>
              <a:rPr lang="de-DE" sz="1000" dirty="0"/>
              <a:t>©</a:t>
            </a:r>
            <a:r>
              <a:rPr lang="en-US" sz="1000" dirty="0"/>
              <a:t>Shutterstock / </a:t>
            </a:r>
            <a:r>
              <a:rPr lang="en-US" sz="1000" dirty="0" err="1"/>
              <a:t>Pressmaster</a:t>
            </a:r>
            <a:endParaRPr lang="en-US" sz="10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304" y="1627260"/>
            <a:ext cx="2204819" cy="1469879"/>
          </a:xfrm>
          <a:prstGeom prst="rect">
            <a:avLst/>
          </a:prstGeom>
        </p:spPr>
      </p:pic>
      <p:sp>
        <p:nvSpPr>
          <p:cNvPr id="6" name="TextBox 5"/>
          <p:cNvSpPr txBox="1"/>
          <p:nvPr/>
        </p:nvSpPr>
        <p:spPr>
          <a:xfrm>
            <a:off x="220133" y="5486400"/>
            <a:ext cx="3581400" cy="246221"/>
          </a:xfrm>
          <a:prstGeom prst="rect">
            <a:avLst/>
          </a:prstGeom>
          <a:noFill/>
        </p:spPr>
        <p:txBody>
          <a:bodyPr wrap="square" rtlCol="0">
            <a:spAutoFit/>
          </a:bodyPr>
          <a:lstStyle/>
          <a:p>
            <a:r>
              <a:rPr lang="de-DE" sz="1000" dirty="0"/>
              <a:t>©</a:t>
            </a:r>
            <a:r>
              <a:rPr lang="en-US" sz="1000" dirty="0"/>
              <a:t>Shutterstock / WHYFRAME</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142" y="3908935"/>
            <a:ext cx="2309973" cy="1539833"/>
          </a:xfrm>
          <a:prstGeom prst="rect">
            <a:avLst/>
          </a:prstGeom>
        </p:spPr>
      </p:pic>
    </p:spTree>
    <p:custDataLst>
      <p:tags r:id="rId1"/>
    </p:custDataLst>
    <p:extLst>
      <p:ext uri="{BB962C8B-B14F-4D97-AF65-F5344CB8AC3E}">
        <p14:creationId xmlns:p14="http://schemas.microsoft.com/office/powerpoint/2010/main" val="119957183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4"/>
                                        </p:tgtEl>
                                        <p:attrNameLst>
                                          <p:attrName>style.color</p:attrName>
                                        </p:attrNameLst>
                                      </p:cBhvr>
                                      <p:by>
                                        <p:hsl h="0" s="-70588" l="0"/>
                                      </p:by>
                                    </p:animClr>
                                    <p:animClr clrSpc="hsl" dir="cw">
                                      <p:cBhvr>
                                        <p:cTn id="16" dur="500" fill="hold"/>
                                        <p:tgtEl>
                                          <p:spTgt spid="14"/>
                                        </p:tgtEl>
                                        <p:attrNameLst>
                                          <p:attrName>fillcolor</p:attrName>
                                        </p:attrNameLst>
                                      </p:cBhvr>
                                      <p:by>
                                        <p:hsl h="0" s="-70588" l="0"/>
                                      </p:by>
                                    </p:animClr>
                                    <p:animClr clrSpc="hsl" dir="cw">
                                      <p:cBhvr>
                                        <p:cTn id="17" dur="500" fill="hold"/>
                                        <p:tgtEl>
                                          <p:spTgt spid="14"/>
                                        </p:tgtEl>
                                        <p:attrNameLst>
                                          <p:attrName>stroke.color</p:attrName>
                                        </p:attrNameLst>
                                      </p:cBhvr>
                                      <p:by>
                                        <p:hsl h="0" s="-70588" l="0"/>
                                      </p:by>
                                    </p:animClr>
                                    <p:set>
                                      <p:cBhvr>
                                        <p:cTn id="18" dur="500" fill="hold"/>
                                        <p:tgtEl>
                                          <p:spTgt spid="14"/>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4" grpId="1"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Culture, Ethnicity, and Consumer Behavior</a:t>
            </a:r>
          </a:p>
        </p:txBody>
      </p:sp>
      <p:sp>
        <p:nvSpPr>
          <p:cNvPr id="3" name="Oval 2"/>
          <p:cNvSpPr/>
          <p:nvPr/>
        </p:nvSpPr>
        <p:spPr>
          <a:xfrm>
            <a:off x="2819400" y="3048000"/>
            <a:ext cx="32766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Consumer Behavior</a:t>
            </a:r>
          </a:p>
        </p:txBody>
      </p:sp>
      <p:cxnSp>
        <p:nvCxnSpPr>
          <p:cNvPr id="5" name="Straight Connector 4"/>
          <p:cNvCxnSpPr>
            <a:stCxn id="3" idx="0"/>
          </p:cNvCxnSpPr>
          <p:nvPr/>
        </p:nvCxnSpPr>
        <p:spPr>
          <a:xfrm flipV="1">
            <a:off x="4457700" y="2590800"/>
            <a:ext cx="0" cy="457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3352800" y="1828800"/>
            <a:ext cx="2362200" cy="76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Culture</a:t>
            </a:r>
          </a:p>
        </p:txBody>
      </p:sp>
      <p:cxnSp>
        <p:nvCxnSpPr>
          <p:cNvPr id="7" name="Straight Connector 6"/>
          <p:cNvCxnSpPr/>
          <p:nvPr/>
        </p:nvCxnSpPr>
        <p:spPr>
          <a:xfrm>
            <a:off x="6096000" y="3733800"/>
            <a:ext cx="609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6705600" y="3314700"/>
            <a:ext cx="2362200" cy="762000"/>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Ethnic Groups</a:t>
            </a:r>
          </a:p>
        </p:txBody>
      </p:sp>
      <p:cxnSp>
        <p:nvCxnSpPr>
          <p:cNvPr id="10" name="Straight Connector 9"/>
          <p:cNvCxnSpPr/>
          <p:nvPr/>
        </p:nvCxnSpPr>
        <p:spPr>
          <a:xfrm>
            <a:off x="4462409" y="4343400"/>
            <a:ext cx="0" cy="609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352800" y="4953000"/>
            <a:ext cx="2362200" cy="762000"/>
          </a:xfrm>
          <a:prstGeom prst="roundRect">
            <a:avLst/>
          </a:prstGeom>
          <a:solidFill>
            <a:srgbClr val="6BB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Stereotypes</a:t>
            </a:r>
          </a:p>
        </p:txBody>
      </p:sp>
      <p:cxnSp>
        <p:nvCxnSpPr>
          <p:cNvPr id="14" name="Straight Connector 13"/>
          <p:cNvCxnSpPr/>
          <p:nvPr/>
        </p:nvCxnSpPr>
        <p:spPr>
          <a:xfrm>
            <a:off x="2209800" y="3726094"/>
            <a:ext cx="609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152400" y="3352800"/>
            <a:ext cx="2057400" cy="7620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International Markets</a:t>
            </a:r>
          </a:p>
        </p:txBody>
      </p:sp>
    </p:spTree>
    <p:custDataLst>
      <p:tags r:id="rId1"/>
    </p:custDataLst>
    <p:extLst>
      <p:ext uri="{BB962C8B-B14F-4D97-AF65-F5344CB8AC3E}">
        <p14:creationId xmlns:p14="http://schemas.microsoft.com/office/powerpoint/2010/main" val="564293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9"/>
                                        </p:tgtEl>
                                        <p:attrNameLst>
                                          <p:attrName>style.color</p:attrName>
                                        </p:attrNameLst>
                                      </p:cBhvr>
                                      <p:by>
                                        <p:hsl h="0" s="-70588" l="0"/>
                                      </p:by>
                                    </p:animClr>
                                    <p:animClr clrSpc="hsl" dir="cw">
                                      <p:cBhvr>
                                        <p:cTn id="31" dur="500" fill="hold"/>
                                        <p:tgtEl>
                                          <p:spTgt spid="9"/>
                                        </p:tgtEl>
                                        <p:attrNameLst>
                                          <p:attrName>fillcolor</p:attrName>
                                        </p:attrNameLst>
                                      </p:cBhvr>
                                      <p:by>
                                        <p:hsl h="0" s="-70588" l="0"/>
                                      </p:by>
                                    </p:animClr>
                                    <p:animClr clrSpc="hsl" dir="cw">
                                      <p:cBhvr>
                                        <p:cTn id="32" dur="500" fill="hold"/>
                                        <p:tgtEl>
                                          <p:spTgt spid="9"/>
                                        </p:tgtEl>
                                        <p:attrNameLst>
                                          <p:attrName>stroke.color</p:attrName>
                                        </p:attrNameLst>
                                      </p:cBhvr>
                                      <p:by>
                                        <p:hsl h="0" s="-70588" l="0"/>
                                      </p:by>
                                    </p:animClr>
                                    <p:set>
                                      <p:cBhvr>
                                        <p:cTn id="33" dur="500" fill="hold"/>
                                        <p:tgtEl>
                                          <p:spTgt spid="9"/>
                                        </p:tgtEl>
                                        <p:attrNameLst>
                                          <p:attrName>fill.type</p:attrName>
                                        </p:attrNameLst>
                                      </p:cBhvr>
                                      <p:to>
                                        <p:strVal val="solid"/>
                                      </p:to>
                                    </p:se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13"/>
                                        </p:tgtEl>
                                        <p:attrNameLst>
                                          <p:attrName>style.color</p:attrName>
                                        </p:attrNameLst>
                                      </p:cBhvr>
                                      <p:by>
                                        <p:hsl h="0" s="-70588" l="0"/>
                                      </p:by>
                                    </p:animClr>
                                    <p:animClr clrSpc="hsl" dir="cw">
                                      <p:cBhvr>
                                        <p:cTn id="46" dur="500" fill="hold"/>
                                        <p:tgtEl>
                                          <p:spTgt spid="13"/>
                                        </p:tgtEl>
                                        <p:attrNameLst>
                                          <p:attrName>fillcolor</p:attrName>
                                        </p:attrNameLst>
                                      </p:cBhvr>
                                      <p:by>
                                        <p:hsl h="0" s="-70588" l="0"/>
                                      </p:by>
                                    </p:animClr>
                                    <p:animClr clrSpc="hsl" dir="cw">
                                      <p:cBhvr>
                                        <p:cTn id="47" dur="500" fill="hold"/>
                                        <p:tgtEl>
                                          <p:spTgt spid="13"/>
                                        </p:tgtEl>
                                        <p:attrNameLst>
                                          <p:attrName>stroke.color</p:attrName>
                                        </p:attrNameLst>
                                      </p:cBhvr>
                                      <p:by>
                                        <p:hsl h="0" s="-70588" l="0"/>
                                      </p:by>
                                    </p:animClr>
                                    <p:set>
                                      <p:cBhvr>
                                        <p:cTn id="48" dur="500" fill="hold"/>
                                        <p:tgtEl>
                                          <p:spTgt spid="13"/>
                                        </p:tgtEl>
                                        <p:attrNameLst>
                                          <p:attrName>fill.type</p:attrName>
                                        </p:attrNameLst>
                                      </p:cBhvr>
                                      <p:to>
                                        <p:strVal val="solid"/>
                                      </p:to>
                                    </p:set>
                                  </p:childTnLst>
                                </p:cTn>
                              </p:par>
                            </p:childTnLst>
                          </p:cTn>
                        </p:par>
                        <p:par>
                          <p:cTn id="49" fill="hold">
                            <p:stCondLst>
                              <p:cond delay="500"/>
                            </p:stCondLst>
                            <p:childTnLst>
                              <p:par>
                                <p:cTn id="50" presetID="22" presetClass="entr" presetSubtype="2"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right)">
                                      <p:cBhvr>
                                        <p:cTn id="52" dur="500"/>
                                        <p:tgtEl>
                                          <p:spTgt spid="14"/>
                                        </p:tgtEl>
                                      </p:cBhvr>
                                    </p:animEffect>
                                  </p:childTnLst>
                                </p:cTn>
                              </p:par>
                            </p:childTnLst>
                          </p:cTn>
                        </p:par>
                        <p:par>
                          <p:cTn id="53" fill="hold">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right)">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3" grpId="0" animBg="1"/>
      <p:bldP spid="13" grpId="1"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Consumer Behavior in International Markets</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8712" y="1827040"/>
            <a:ext cx="4171906" cy="4171906"/>
          </a:xfrm>
          <a:prstGeom prst="rect">
            <a:avLst/>
          </a:prstGeom>
        </p:spPr>
      </p:pic>
      <p:sp>
        <p:nvSpPr>
          <p:cNvPr id="7" name="TextBox 6"/>
          <p:cNvSpPr txBox="1"/>
          <p:nvPr/>
        </p:nvSpPr>
        <p:spPr>
          <a:xfrm>
            <a:off x="1981200" y="6127580"/>
            <a:ext cx="2895600" cy="249348"/>
          </a:xfrm>
          <a:prstGeom prst="rect">
            <a:avLst/>
          </a:prstGeom>
          <a:noFill/>
        </p:spPr>
        <p:txBody>
          <a:bodyPr wrap="square" rtlCol="0">
            <a:spAutoFit/>
          </a:bodyPr>
          <a:lstStyle/>
          <a:p>
            <a:r>
              <a:rPr lang="en-US" sz="1000" i="1"/>
              <a:t>Source </a:t>
            </a:r>
            <a:r>
              <a:rPr lang="en-US" sz="1000" i="1" dirty="0"/>
              <a:t>: Goya Foods, </a:t>
            </a:r>
            <a:r>
              <a:rPr lang="en-US" sz="1000" i="1" dirty="0" err="1"/>
              <a:t>Inc</a:t>
            </a:r>
            <a:endParaRPr lang="en-US" sz="1000" dirty="0"/>
          </a:p>
        </p:txBody>
      </p:sp>
      <p:sp>
        <p:nvSpPr>
          <p:cNvPr id="10" name="TextBox 9"/>
          <p:cNvSpPr txBox="1"/>
          <p:nvPr/>
        </p:nvSpPr>
        <p:spPr>
          <a:xfrm>
            <a:off x="6172200" y="6127580"/>
            <a:ext cx="2743200" cy="246221"/>
          </a:xfrm>
          <a:prstGeom prst="rect">
            <a:avLst/>
          </a:prstGeom>
          <a:noFill/>
        </p:spPr>
        <p:txBody>
          <a:bodyPr wrap="square" rtlCol="0">
            <a:spAutoFit/>
          </a:bodyPr>
          <a:lstStyle/>
          <a:p>
            <a:r>
              <a:rPr lang="en-US" sz="1000" i="1"/>
              <a:t>Source</a:t>
            </a:r>
            <a:r>
              <a:rPr lang="en-US" sz="1000" i="1" dirty="0"/>
              <a:t>: Nestlé S.A</a:t>
            </a:r>
            <a:endParaRPr lang="en-US" sz="1000"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1827040"/>
            <a:ext cx="3520716" cy="4171906"/>
          </a:xfrm>
          <a:prstGeom prst="rect">
            <a:avLst/>
          </a:prstGeom>
        </p:spPr>
      </p:pic>
    </p:spTree>
    <p:custDataLst>
      <p:tags r:id="rId1"/>
    </p:custDataLst>
    <p:extLst>
      <p:ext uri="{BB962C8B-B14F-4D97-AF65-F5344CB8AC3E}">
        <p14:creationId xmlns:p14="http://schemas.microsoft.com/office/powerpoint/2010/main" val="1788970428"/>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a:t>Individuals Are Affected by the Purchase Situation</a:t>
            </a:r>
          </a:p>
        </p:txBody>
      </p:sp>
      <p:sp>
        <p:nvSpPr>
          <p:cNvPr id="18" name="AutoShape 3"/>
          <p:cNvSpPr>
            <a:spLocks noChangeArrowheads="1"/>
          </p:cNvSpPr>
          <p:nvPr/>
        </p:nvSpPr>
        <p:spPr bwMode="auto">
          <a:xfrm>
            <a:off x="381000" y="17526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t>Purchase Reason</a:t>
            </a:r>
          </a:p>
        </p:txBody>
      </p:sp>
      <p:sp>
        <p:nvSpPr>
          <p:cNvPr id="23" name="Line 4"/>
          <p:cNvSpPr>
            <a:spLocks noChangeShapeType="1"/>
          </p:cNvSpPr>
          <p:nvPr/>
        </p:nvSpPr>
        <p:spPr bwMode="auto">
          <a:xfrm>
            <a:off x="1447800" y="3048000"/>
            <a:ext cx="1600200" cy="1828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AutoShape 6"/>
          <p:cNvSpPr>
            <a:spLocks noChangeArrowheads="1"/>
          </p:cNvSpPr>
          <p:nvPr/>
        </p:nvSpPr>
        <p:spPr bwMode="auto">
          <a:xfrm>
            <a:off x="3352800" y="17526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t>Time Available</a:t>
            </a:r>
          </a:p>
        </p:txBody>
      </p:sp>
      <p:sp>
        <p:nvSpPr>
          <p:cNvPr id="29" name="Line 7"/>
          <p:cNvSpPr>
            <a:spLocks noChangeShapeType="1"/>
          </p:cNvSpPr>
          <p:nvPr/>
        </p:nvSpPr>
        <p:spPr bwMode="auto">
          <a:xfrm>
            <a:off x="4572000" y="3048000"/>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AutoShape 12"/>
          <p:cNvSpPr>
            <a:spLocks noChangeArrowheads="1"/>
          </p:cNvSpPr>
          <p:nvPr/>
        </p:nvSpPr>
        <p:spPr bwMode="auto">
          <a:xfrm>
            <a:off x="6324600" y="17526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t>Physical Surroundings</a:t>
            </a:r>
          </a:p>
        </p:txBody>
      </p:sp>
      <p:sp>
        <p:nvSpPr>
          <p:cNvPr id="31" name="Line 13"/>
          <p:cNvSpPr>
            <a:spLocks noChangeShapeType="1"/>
          </p:cNvSpPr>
          <p:nvPr/>
        </p:nvSpPr>
        <p:spPr bwMode="auto">
          <a:xfrm flipH="1">
            <a:off x="6019800" y="3048000"/>
            <a:ext cx="1676400" cy="1752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47113"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99798" y="3657600"/>
            <a:ext cx="1944403" cy="2667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5008048" y="5363618"/>
            <a:ext cx="1680035" cy="553998"/>
          </a:xfrm>
          <a:prstGeom prst="rect">
            <a:avLst/>
          </a:prstGeom>
          <a:noFill/>
        </p:spPr>
        <p:txBody>
          <a:bodyPr wrap="square" rtlCol="0">
            <a:spAutoFit/>
          </a:bodyPr>
          <a:lstStyle/>
          <a:p>
            <a:r>
              <a:rPr lang="de-DE" sz="1000"/>
              <a:t>©</a:t>
            </a:r>
            <a:r>
              <a:rPr lang="en-US" sz="1000"/>
              <a:t>Corbis/</a:t>
            </a:r>
            <a:r>
              <a:rPr lang="en-US" sz="1000" dirty="0" err="1"/>
              <a:t>SuperStock</a:t>
            </a:r>
            <a:endParaRPr lang="en-US" sz="1000" dirty="0"/>
          </a:p>
          <a:p>
            <a:br>
              <a:rPr lang="en-US" sz="1000" dirty="0"/>
            </a:br>
            <a:endParaRPr lang="en-US" sz="1000" dirty="0"/>
          </a:p>
        </p:txBody>
      </p:sp>
    </p:spTree>
    <p:custDataLst>
      <p:tags r:id="rId1"/>
    </p:custDataLst>
    <p:extLst>
      <p:ext uri="{BB962C8B-B14F-4D97-AF65-F5344CB8AC3E}">
        <p14:creationId xmlns:p14="http://schemas.microsoft.com/office/powerpoint/2010/main" val="3278207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8"/>
                                        </p:tgtEl>
                                        <p:attrNameLst>
                                          <p:attrName>style.color</p:attrName>
                                        </p:attrNameLst>
                                      </p:cBhvr>
                                      <p:by>
                                        <p:hsl h="0" s="-70588" l="0"/>
                                      </p:by>
                                    </p:animClr>
                                    <p:animClr clrSpc="hsl" dir="cw">
                                      <p:cBhvr>
                                        <p:cTn id="16" dur="500" fill="hold"/>
                                        <p:tgtEl>
                                          <p:spTgt spid="18"/>
                                        </p:tgtEl>
                                        <p:attrNameLst>
                                          <p:attrName>fillcolor</p:attrName>
                                        </p:attrNameLst>
                                      </p:cBhvr>
                                      <p:by>
                                        <p:hsl h="0" s="-70588" l="0"/>
                                      </p:by>
                                    </p:animClr>
                                    <p:animClr clrSpc="hsl" dir="cw">
                                      <p:cBhvr>
                                        <p:cTn id="17" dur="500" fill="hold"/>
                                        <p:tgtEl>
                                          <p:spTgt spid="18"/>
                                        </p:tgtEl>
                                        <p:attrNameLst>
                                          <p:attrName>stroke.color</p:attrName>
                                        </p:attrNameLst>
                                      </p:cBhvr>
                                      <p:by>
                                        <p:hsl h="0" s="-70588" l="0"/>
                                      </p:by>
                                    </p:animClr>
                                    <p:set>
                                      <p:cBhvr>
                                        <p:cTn id="18" dur="500" fill="hold"/>
                                        <p:tgtEl>
                                          <p:spTgt spid="18"/>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par>
                          <p:cTn id="23" fill="hold" nodeType="afterGroup">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up)">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8"/>
                                        </p:tgtEl>
                                        <p:attrNameLst>
                                          <p:attrName>style.color</p:attrName>
                                        </p:attrNameLst>
                                      </p:cBhvr>
                                      <p:by>
                                        <p:hsl h="0" s="-70588" l="0"/>
                                      </p:by>
                                    </p:animClr>
                                    <p:animClr clrSpc="hsl" dir="cw">
                                      <p:cBhvr>
                                        <p:cTn id="31" dur="500" fill="hold"/>
                                        <p:tgtEl>
                                          <p:spTgt spid="28"/>
                                        </p:tgtEl>
                                        <p:attrNameLst>
                                          <p:attrName>fillcolor</p:attrName>
                                        </p:attrNameLst>
                                      </p:cBhvr>
                                      <p:by>
                                        <p:hsl h="0" s="-70588" l="0"/>
                                      </p:by>
                                    </p:animClr>
                                    <p:animClr clrSpc="hsl" dir="cw">
                                      <p:cBhvr>
                                        <p:cTn id="32" dur="500" fill="hold"/>
                                        <p:tgtEl>
                                          <p:spTgt spid="28"/>
                                        </p:tgtEl>
                                        <p:attrNameLst>
                                          <p:attrName>stroke.color</p:attrName>
                                        </p:attrNameLst>
                                      </p:cBhvr>
                                      <p:by>
                                        <p:hsl h="0" s="-70588" l="0"/>
                                      </p:by>
                                    </p:animClr>
                                    <p:set>
                                      <p:cBhvr>
                                        <p:cTn id="33" dur="500" fill="hold"/>
                                        <p:tgtEl>
                                          <p:spTgt spid="28"/>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nodeType="afterGroup">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up)">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3" grpId="0" animBg="1"/>
      <p:bldP spid="28" grpId="0" animBg="1"/>
      <p:bldP spid="28" grpId="1" animBg="1"/>
      <p:bldP spid="29" grpId="0" animBg="1"/>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Expanded Model of Consumer Behavior (Exhibit 5-8)</a:t>
            </a:r>
          </a:p>
        </p:txBody>
      </p:sp>
      <p:grpSp>
        <p:nvGrpSpPr>
          <p:cNvPr id="29" name="Group 28"/>
          <p:cNvGrpSpPr/>
          <p:nvPr/>
        </p:nvGrpSpPr>
        <p:grpSpPr>
          <a:xfrm>
            <a:off x="304800" y="2057400"/>
            <a:ext cx="8763000" cy="4614446"/>
            <a:chOff x="228600" y="2091154"/>
            <a:chExt cx="8763000" cy="4614446"/>
          </a:xfrm>
        </p:grpSpPr>
        <p:sp>
          <p:nvSpPr>
            <p:cNvPr id="6" name="Rounded Rectangle 5"/>
            <p:cNvSpPr/>
            <p:nvPr/>
          </p:nvSpPr>
          <p:spPr>
            <a:xfrm>
              <a:off x="228600" y="2091154"/>
              <a:ext cx="8763000" cy="461444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05904" y="2116016"/>
              <a:ext cx="3505200" cy="338554"/>
            </a:xfrm>
            <a:prstGeom prst="rect">
              <a:avLst/>
            </a:prstGeom>
            <a:noFill/>
          </p:spPr>
          <p:txBody>
            <a:bodyPr wrap="square" rtlCol="0">
              <a:spAutoFit/>
            </a:bodyPr>
            <a:lstStyle/>
            <a:p>
              <a:r>
                <a:rPr lang="en-US" sz="1600" b="1" dirty="0">
                  <a:solidFill>
                    <a:schemeClr val="bg1"/>
                  </a:solidFill>
                </a:rPr>
                <a:t>Person Making Decisions</a:t>
              </a:r>
            </a:p>
          </p:txBody>
        </p:sp>
      </p:grpSp>
      <p:grpSp>
        <p:nvGrpSpPr>
          <p:cNvPr id="31" name="Group 30"/>
          <p:cNvGrpSpPr/>
          <p:nvPr/>
        </p:nvGrpSpPr>
        <p:grpSpPr>
          <a:xfrm>
            <a:off x="533400" y="2447872"/>
            <a:ext cx="1592170" cy="848543"/>
            <a:chOff x="457200" y="2447872"/>
            <a:chExt cx="1592170" cy="848543"/>
          </a:xfrm>
        </p:grpSpPr>
        <p:sp>
          <p:nvSpPr>
            <p:cNvPr id="8" name="TextBox 7"/>
            <p:cNvSpPr txBox="1"/>
            <p:nvPr/>
          </p:nvSpPr>
          <p:spPr>
            <a:xfrm>
              <a:off x="457200" y="2447872"/>
              <a:ext cx="1592170" cy="646986"/>
            </a:xfrm>
            <a:prstGeom prst="roundRect">
              <a:avLst/>
            </a:prstGeom>
            <a:solidFill>
              <a:srgbClr val="00B050"/>
            </a:solidFill>
          </p:spPr>
          <p:txBody>
            <a:bodyPr wrap="square" rtlCol="0">
              <a:spAutoFit/>
            </a:bodyPr>
            <a:lstStyle/>
            <a:p>
              <a:r>
                <a:rPr lang="en-US" sz="1600" b="1" dirty="0"/>
                <a:t>Economic needs</a:t>
              </a:r>
            </a:p>
          </p:txBody>
        </p:sp>
        <p:cxnSp>
          <p:nvCxnSpPr>
            <p:cNvPr id="13" name="Straight Arrow Connector 12"/>
            <p:cNvCxnSpPr/>
            <p:nvPr/>
          </p:nvCxnSpPr>
          <p:spPr>
            <a:xfrm flipH="1">
              <a:off x="1295400" y="3067815"/>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2217830" y="2428800"/>
            <a:ext cx="1592170" cy="873368"/>
            <a:chOff x="2141630" y="2428800"/>
            <a:chExt cx="1592170" cy="873368"/>
          </a:xfrm>
        </p:grpSpPr>
        <p:sp>
          <p:nvSpPr>
            <p:cNvPr id="9" name="TextBox 8"/>
            <p:cNvSpPr txBox="1"/>
            <p:nvPr/>
          </p:nvSpPr>
          <p:spPr>
            <a:xfrm>
              <a:off x="2141630" y="2428800"/>
              <a:ext cx="1592170" cy="646986"/>
            </a:xfrm>
            <a:prstGeom prst="roundRect">
              <a:avLst/>
            </a:prstGeom>
            <a:solidFill>
              <a:srgbClr val="00B050"/>
            </a:solidFill>
          </p:spPr>
          <p:txBody>
            <a:bodyPr wrap="square" rtlCol="0">
              <a:spAutoFit/>
            </a:bodyPr>
            <a:lstStyle/>
            <a:p>
              <a:r>
                <a:rPr lang="en-US" sz="1500" b="1" dirty="0"/>
                <a:t>Psychological</a:t>
              </a:r>
              <a:r>
                <a:rPr lang="en-US" sz="1600" b="1" dirty="0"/>
                <a:t> variables</a:t>
              </a:r>
            </a:p>
          </p:txBody>
        </p:sp>
        <p:cxnSp>
          <p:nvCxnSpPr>
            <p:cNvPr id="14" name="Straight Arrow Connector 13"/>
            <p:cNvCxnSpPr/>
            <p:nvPr/>
          </p:nvCxnSpPr>
          <p:spPr>
            <a:xfrm flipH="1">
              <a:off x="2945415" y="3073568"/>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3886200" y="2428800"/>
            <a:ext cx="1592170" cy="865384"/>
            <a:chOff x="3810000" y="2428800"/>
            <a:chExt cx="1592170" cy="865384"/>
          </a:xfrm>
        </p:grpSpPr>
        <p:sp>
          <p:nvSpPr>
            <p:cNvPr id="10" name="TextBox 9"/>
            <p:cNvSpPr txBox="1"/>
            <p:nvPr/>
          </p:nvSpPr>
          <p:spPr>
            <a:xfrm>
              <a:off x="3810000" y="2428800"/>
              <a:ext cx="1592170" cy="646986"/>
            </a:xfrm>
            <a:prstGeom prst="roundRect">
              <a:avLst/>
            </a:prstGeom>
            <a:solidFill>
              <a:srgbClr val="00B050"/>
            </a:solidFill>
          </p:spPr>
          <p:txBody>
            <a:bodyPr wrap="square" rtlCol="0">
              <a:spAutoFit/>
            </a:bodyPr>
            <a:lstStyle/>
            <a:p>
              <a:r>
                <a:rPr lang="en-US" sz="1600" b="1" dirty="0"/>
                <a:t>Social influences</a:t>
              </a:r>
            </a:p>
          </p:txBody>
        </p:sp>
        <p:cxnSp>
          <p:nvCxnSpPr>
            <p:cNvPr id="15" name="Straight Arrow Connector 14"/>
            <p:cNvCxnSpPr/>
            <p:nvPr/>
          </p:nvCxnSpPr>
          <p:spPr>
            <a:xfrm flipH="1">
              <a:off x="4592511" y="3065584"/>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5570630" y="2415279"/>
            <a:ext cx="1592170" cy="878097"/>
            <a:chOff x="5494430" y="2415279"/>
            <a:chExt cx="1592170" cy="878097"/>
          </a:xfrm>
        </p:grpSpPr>
        <p:sp>
          <p:nvSpPr>
            <p:cNvPr id="11" name="TextBox 10"/>
            <p:cNvSpPr txBox="1"/>
            <p:nvPr/>
          </p:nvSpPr>
          <p:spPr>
            <a:xfrm>
              <a:off x="5494430" y="2415279"/>
              <a:ext cx="1592170" cy="646986"/>
            </a:xfrm>
            <a:prstGeom prst="roundRect">
              <a:avLst/>
            </a:prstGeom>
            <a:solidFill>
              <a:srgbClr val="00B050"/>
            </a:solidFill>
          </p:spPr>
          <p:txBody>
            <a:bodyPr wrap="square" rtlCol="0" anchor="ctr">
              <a:spAutoFit/>
            </a:bodyPr>
            <a:lstStyle/>
            <a:p>
              <a:r>
                <a:rPr lang="en-US" sz="1600" b="1" dirty="0"/>
                <a:t>Culture &amp; ethnicity</a:t>
              </a:r>
            </a:p>
          </p:txBody>
        </p:sp>
        <p:cxnSp>
          <p:nvCxnSpPr>
            <p:cNvPr id="16" name="Straight Arrow Connector 15"/>
            <p:cNvCxnSpPr/>
            <p:nvPr/>
          </p:nvCxnSpPr>
          <p:spPr>
            <a:xfrm flipH="1">
              <a:off x="6248399" y="3064776"/>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7192603" y="2420412"/>
            <a:ext cx="1592170" cy="872964"/>
            <a:chOff x="7116403" y="2420412"/>
            <a:chExt cx="1592170" cy="872964"/>
          </a:xfrm>
        </p:grpSpPr>
        <p:sp>
          <p:nvSpPr>
            <p:cNvPr id="12" name="TextBox 11"/>
            <p:cNvSpPr txBox="1"/>
            <p:nvPr/>
          </p:nvSpPr>
          <p:spPr>
            <a:xfrm>
              <a:off x="7116403" y="2420412"/>
              <a:ext cx="1592170" cy="646986"/>
            </a:xfrm>
            <a:prstGeom prst="roundRect">
              <a:avLst/>
            </a:prstGeom>
            <a:solidFill>
              <a:srgbClr val="00B050"/>
            </a:solidFill>
          </p:spPr>
          <p:txBody>
            <a:bodyPr wrap="square" rtlCol="0" anchor="ctr">
              <a:spAutoFit/>
            </a:bodyPr>
            <a:lstStyle/>
            <a:p>
              <a:r>
                <a:rPr lang="en-US" sz="1600" b="1" dirty="0"/>
                <a:t>Purchase situation</a:t>
              </a:r>
            </a:p>
          </p:txBody>
        </p:sp>
        <p:cxnSp>
          <p:nvCxnSpPr>
            <p:cNvPr id="17" name="Straight Arrow Connector 16"/>
            <p:cNvCxnSpPr/>
            <p:nvPr/>
          </p:nvCxnSpPr>
          <p:spPr>
            <a:xfrm flipH="1">
              <a:off x="7848599" y="3064776"/>
              <a:ext cx="1" cy="22860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838200" y="1524000"/>
            <a:ext cx="6858000" cy="533400"/>
            <a:chOff x="762000" y="1524000"/>
            <a:chExt cx="6858000" cy="533400"/>
          </a:xfrm>
        </p:grpSpPr>
        <p:grpSp>
          <p:nvGrpSpPr>
            <p:cNvPr id="26" name="Group 25"/>
            <p:cNvGrpSpPr/>
            <p:nvPr/>
          </p:nvGrpSpPr>
          <p:grpSpPr>
            <a:xfrm>
              <a:off x="762000" y="1524000"/>
              <a:ext cx="6858000" cy="338554"/>
              <a:chOff x="762000" y="1524000"/>
              <a:chExt cx="6858000" cy="338554"/>
            </a:xfrm>
          </p:grpSpPr>
          <p:sp>
            <p:nvSpPr>
              <p:cNvPr id="4" name="TextBox 3"/>
              <p:cNvSpPr txBox="1"/>
              <p:nvPr/>
            </p:nvSpPr>
            <p:spPr>
              <a:xfrm>
                <a:off x="762000" y="1524000"/>
                <a:ext cx="2057400" cy="338554"/>
              </a:xfrm>
              <a:prstGeom prst="rect">
                <a:avLst/>
              </a:prstGeom>
              <a:noFill/>
            </p:spPr>
            <p:txBody>
              <a:bodyPr wrap="square" rtlCol="0">
                <a:spAutoFit/>
              </a:bodyPr>
              <a:lstStyle/>
              <a:p>
                <a:r>
                  <a:rPr lang="en-US" sz="1600" b="1" dirty="0"/>
                  <a:t>Marketing mixes</a:t>
                </a:r>
              </a:p>
            </p:txBody>
          </p:sp>
          <p:sp>
            <p:nvSpPr>
              <p:cNvPr id="5" name="TextBox 4"/>
              <p:cNvSpPr txBox="1"/>
              <p:nvPr/>
            </p:nvSpPr>
            <p:spPr>
              <a:xfrm>
                <a:off x="5562600" y="1524000"/>
                <a:ext cx="2057400" cy="338554"/>
              </a:xfrm>
              <a:prstGeom prst="rect">
                <a:avLst/>
              </a:prstGeom>
              <a:noFill/>
            </p:spPr>
            <p:txBody>
              <a:bodyPr wrap="square" rtlCol="0">
                <a:spAutoFit/>
              </a:bodyPr>
              <a:lstStyle/>
              <a:p>
                <a:r>
                  <a:rPr lang="en-US" sz="1600" b="1" dirty="0"/>
                  <a:t>Other stimuli</a:t>
                </a:r>
              </a:p>
            </p:txBody>
          </p:sp>
        </p:grpSp>
        <p:grpSp>
          <p:nvGrpSpPr>
            <p:cNvPr id="3" name="Group 2"/>
            <p:cNvGrpSpPr/>
            <p:nvPr/>
          </p:nvGrpSpPr>
          <p:grpSpPr>
            <a:xfrm>
              <a:off x="1447800" y="1828800"/>
              <a:ext cx="5105400" cy="228600"/>
              <a:chOff x="1447800" y="1828800"/>
              <a:chExt cx="5105400" cy="228600"/>
            </a:xfrm>
          </p:grpSpPr>
          <p:cxnSp>
            <p:nvCxnSpPr>
              <p:cNvPr id="19" name="Straight Arrow Connector 18"/>
              <p:cNvCxnSpPr/>
              <p:nvPr/>
            </p:nvCxnSpPr>
            <p:spPr>
              <a:xfrm flipH="1">
                <a:off x="1447800" y="1828800"/>
                <a:ext cx="1"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553199" y="1828800"/>
                <a:ext cx="1" cy="228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37" name="Group 36"/>
          <p:cNvGrpSpPr/>
          <p:nvPr/>
        </p:nvGrpSpPr>
        <p:grpSpPr>
          <a:xfrm>
            <a:off x="381000" y="3296414"/>
            <a:ext cx="8610600" cy="3256785"/>
            <a:chOff x="304800" y="3296414"/>
            <a:chExt cx="8610600" cy="3256785"/>
          </a:xfrm>
        </p:grpSpPr>
        <p:sp>
          <p:nvSpPr>
            <p:cNvPr id="18" name="Rounded Rectangle 17"/>
            <p:cNvSpPr/>
            <p:nvPr/>
          </p:nvSpPr>
          <p:spPr>
            <a:xfrm>
              <a:off x="304800" y="3296414"/>
              <a:ext cx="8610600" cy="3256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sp>
          <p:nvSpPr>
            <p:cNvPr id="21" name="TextBox 20"/>
            <p:cNvSpPr txBox="1"/>
            <p:nvPr/>
          </p:nvSpPr>
          <p:spPr>
            <a:xfrm>
              <a:off x="2209800" y="3349873"/>
              <a:ext cx="3657600" cy="369332"/>
            </a:xfrm>
            <a:prstGeom prst="rect">
              <a:avLst/>
            </a:prstGeom>
            <a:noFill/>
          </p:spPr>
          <p:txBody>
            <a:bodyPr wrap="square" rtlCol="0">
              <a:spAutoFit/>
            </a:bodyPr>
            <a:lstStyle/>
            <a:p>
              <a:r>
                <a:rPr lang="en-US" sz="1800" dirty="0"/>
                <a:t>Consumer Decision Process</a:t>
              </a:r>
            </a:p>
          </p:txBody>
        </p:sp>
      </p:grpSp>
      <p:sp>
        <p:nvSpPr>
          <p:cNvPr id="22" name="Rounded Rectangle 21"/>
          <p:cNvSpPr/>
          <p:nvPr/>
        </p:nvSpPr>
        <p:spPr>
          <a:xfrm>
            <a:off x="639670" y="3795344"/>
            <a:ext cx="1379630" cy="926068"/>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Need awareness</a:t>
            </a:r>
          </a:p>
        </p:txBody>
      </p:sp>
      <p:sp>
        <p:nvSpPr>
          <p:cNvPr id="23" name="Rounded Rectangle 22"/>
          <p:cNvSpPr/>
          <p:nvPr/>
        </p:nvSpPr>
        <p:spPr>
          <a:xfrm>
            <a:off x="2667000" y="4372001"/>
            <a:ext cx="2286000" cy="1371600"/>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600" b="1" dirty="0"/>
              <a:t>Problem solving</a:t>
            </a:r>
          </a:p>
          <a:p>
            <a:pPr algn="l"/>
            <a:r>
              <a:rPr lang="en-US" sz="1600" dirty="0">
                <a:latin typeface="Calibri"/>
                <a:cs typeface="Calibri"/>
              </a:rPr>
              <a:t>•Information search</a:t>
            </a:r>
          </a:p>
          <a:p>
            <a:pPr algn="l"/>
            <a:r>
              <a:rPr lang="en-US" sz="1600" dirty="0">
                <a:latin typeface="Calibri"/>
                <a:cs typeface="Calibri"/>
              </a:rPr>
              <a:t>•Identify alternatives</a:t>
            </a:r>
          </a:p>
          <a:p>
            <a:pPr algn="l"/>
            <a:r>
              <a:rPr lang="en-US" sz="1600" dirty="0">
                <a:latin typeface="Calibri"/>
                <a:cs typeface="Calibri"/>
              </a:rPr>
              <a:t>•Set criteria</a:t>
            </a:r>
          </a:p>
          <a:p>
            <a:pPr algn="l"/>
            <a:r>
              <a:rPr lang="en-US" sz="1600" dirty="0">
                <a:latin typeface="Calibri"/>
                <a:cs typeface="Calibri"/>
              </a:rPr>
              <a:t>•Evaluate alternatives</a:t>
            </a:r>
            <a:endParaRPr lang="en-US" sz="1600" dirty="0"/>
          </a:p>
        </p:txBody>
      </p:sp>
      <p:sp>
        <p:nvSpPr>
          <p:cNvPr id="24" name="Rounded Rectangle 23"/>
          <p:cNvSpPr/>
          <p:nvPr/>
        </p:nvSpPr>
        <p:spPr>
          <a:xfrm>
            <a:off x="5570630" y="3795344"/>
            <a:ext cx="1447800" cy="852856"/>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Purchase decision</a:t>
            </a:r>
          </a:p>
        </p:txBody>
      </p:sp>
      <p:sp>
        <p:nvSpPr>
          <p:cNvPr id="25" name="Rounded Rectangle 24"/>
          <p:cNvSpPr/>
          <p:nvPr/>
        </p:nvSpPr>
        <p:spPr>
          <a:xfrm>
            <a:off x="7511562" y="3810000"/>
            <a:ext cx="1447800" cy="762000"/>
          </a:xfrm>
          <a:prstGeom prst="roundRect">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After-purchase experience</a:t>
            </a:r>
          </a:p>
        </p:txBody>
      </p:sp>
      <p:grpSp>
        <p:nvGrpSpPr>
          <p:cNvPr id="38" name="Group 37"/>
          <p:cNvGrpSpPr/>
          <p:nvPr/>
        </p:nvGrpSpPr>
        <p:grpSpPr>
          <a:xfrm>
            <a:off x="2019300" y="3810000"/>
            <a:ext cx="3551330" cy="307777"/>
            <a:chOff x="1943100" y="3810000"/>
            <a:chExt cx="3551330" cy="307777"/>
          </a:xfrm>
        </p:grpSpPr>
        <p:cxnSp>
          <p:nvCxnSpPr>
            <p:cNvPr id="27" name="Straight Arrow Connector 26"/>
            <p:cNvCxnSpPr/>
            <p:nvPr/>
          </p:nvCxnSpPr>
          <p:spPr>
            <a:xfrm>
              <a:off x="1943100" y="4085351"/>
              <a:ext cx="3551330"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362200" y="3810000"/>
              <a:ext cx="2514600" cy="307777"/>
            </a:xfrm>
            <a:prstGeom prst="rect">
              <a:avLst/>
            </a:prstGeom>
            <a:noFill/>
          </p:spPr>
          <p:txBody>
            <a:bodyPr wrap="square" rtlCol="0">
              <a:spAutoFit/>
            </a:bodyPr>
            <a:lstStyle/>
            <a:p>
              <a:r>
                <a:rPr lang="en-US" sz="1400" i="1" dirty="0"/>
                <a:t>Routinized response</a:t>
              </a:r>
            </a:p>
          </p:txBody>
        </p:sp>
      </p:grpSp>
      <p:cxnSp>
        <p:nvCxnSpPr>
          <p:cNvPr id="32" name="Straight Arrow Connector 31"/>
          <p:cNvCxnSpPr/>
          <p:nvPr/>
        </p:nvCxnSpPr>
        <p:spPr>
          <a:xfrm>
            <a:off x="2019300" y="4495800"/>
            <a:ext cx="647700"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4922930" y="4495800"/>
            <a:ext cx="647700"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018430" y="4085351"/>
            <a:ext cx="493132" cy="1465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752600" y="4495800"/>
            <a:ext cx="3494180" cy="1676400"/>
            <a:chOff x="1676400" y="4495800"/>
            <a:chExt cx="3494180" cy="1676400"/>
          </a:xfrm>
        </p:grpSpPr>
        <p:cxnSp>
          <p:nvCxnSpPr>
            <p:cNvPr id="47" name="Straight Connector 46"/>
            <p:cNvCxnSpPr/>
            <p:nvPr/>
          </p:nvCxnSpPr>
          <p:spPr>
            <a:xfrm>
              <a:off x="5170580" y="4495800"/>
              <a:ext cx="0" cy="13686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1676400" y="5867400"/>
              <a:ext cx="349418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1676400" y="4721412"/>
              <a:ext cx="0" cy="114598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514600" y="5864423"/>
              <a:ext cx="2514600" cy="307777"/>
            </a:xfrm>
            <a:prstGeom prst="rect">
              <a:avLst/>
            </a:prstGeom>
            <a:noFill/>
          </p:spPr>
          <p:txBody>
            <a:bodyPr wrap="square" rtlCol="0">
              <a:spAutoFit/>
            </a:bodyPr>
            <a:lstStyle/>
            <a:p>
              <a:r>
                <a:rPr lang="en-US" sz="1400" i="1" dirty="0"/>
                <a:t>Postpone decision</a:t>
              </a:r>
            </a:p>
          </p:txBody>
        </p:sp>
      </p:grpSp>
      <p:grpSp>
        <p:nvGrpSpPr>
          <p:cNvPr id="40" name="Group 39"/>
          <p:cNvGrpSpPr/>
          <p:nvPr/>
        </p:nvGrpSpPr>
        <p:grpSpPr>
          <a:xfrm>
            <a:off x="1295400" y="4572000"/>
            <a:ext cx="6940062" cy="1907976"/>
            <a:chOff x="1219200" y="4572000"/>
            <a:chExt cx="6940062" cy="1907976"/>
          </a:xfrm>
        </p:grpSpPr>
        <p:cxnSp>
          <p:nvCxnSpPr>
            <p:cNvPr id="56" name="Straight Connector 55"/>
            <p:cNvCxnSpPr/>
            <p:nvPr/>
          </p:nvCxnSpPr>
          <p:spPr>
            <a:xfrm>
              <a:off x="8159262" y="4572000"/>
              <a:ext cx="0" cy="160020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1219200" y="6172200"/>
              <a:ext cx="6940062"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1219200" y="4721412"/>
              <a:ext cx="0" cy="1450788"/>
            </a:xfrm>
            <a:prstGeom prst="straightConnector1">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2228850" y="6172199"/>
              <a:ext cx="3086100" cy="307777"/>
            </a:xfrm>
            <a:prstGeom prst="rect">
              <a:avLst/>
            </a:prstGeom>
            <a:noFill/>
          </p:spPr>
          <p:txBody>
            <a:bodyPr wrap="square" rtlCol="0">
              <a:spAutoFit/>
            </a:bodyPr>
            <a:lstStyle/>
            <a:p>
              <a:r>
                <a:rPr lang="en-US" sz="1400" i="1" dirty="0"/>
                <a:t>Feedback based on experience</a:t>
              </a:r>
            </a:p>
          </p:txBody>
        </p:sp>
      </p:grpSp>
    </p:spTree>
    <p:custDataLst>
      <p:tags r:id="rId1"/>
    </p:custDataLst>
    <p:extLst>
      <p:ext uri="{BB962C8B-B14F-4D97-AF65-F5344CB8AC3E}">
        <p14:creationId xmlns:p14="http://schemas.microsoft.com/office/powerpoint/2010/main" val="173806489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left)">
                                      <p:cBhvr>
                                        <p:cTn id="20" dur="500"/>
                                        <p:tgtEl>
                                          <p:spTgt spid="4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5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right)">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1000"/>
                            </p:stCondLst>
                            <p:childTnLst>
                              <p:par>
                                <p:cTn id="45" presetID="22" presetClass="entr" presetSubtype="2"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righ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76200"/>
            <a:ext cx="8229600" cy="1398587"/>
          </a:xfrm>
        </p:spPr>
        <p:txBody>
          <a:bodyPr>
            <a:normAutofit fontScale="90000"/>
          </a:bodyPr>
          <a:lstStyle/>
          <a:p>
            <a:r>
              <a:rPr lang="en-US" dirty="0"/>
              <a:t>Problem Solving Continuum (Exhibit 5-10)</a:t>
            </a:r>
          </a:p>
        </p:txBody>
      </p:sp>
      <p:grpSp>
        <p:nvGrpSpPr>
          <p:cNvPr id="2" name="Group 3"/>
          <p:cNvGrpSpPr>
            <a:grpSpLocks/>
          </p:cNvGrpSpPr>
          <p:nvPr/>
        </p:nvGrpSpPr>
        <p:grpSpPr bwMode="auto">
          <a:xfrm>
            <a:off x="317500" y="1524000"/>
            <a:ext cx="3733800" cy="3200400"/>
            <a:chOff x="200" y="960"/>
            <a:chExt cx="2352" cy="2016"/>
          </a:xfrm>
        </p:grpSpPr>
        <p:sp>
          <p:nvSpPr>
            <p:cNvPr id="49164" name="AutoShape 4"/>
            <p:cNvSpPr>
              <a:spLocks noChangeArrowheads="1"/>
            </p:cNvSpPr>
            <p:nvPr/>
          </p:nvSpPr>
          <p:spPr bwMode="auto">
            <a:xfrm>
              <a:off x="248" y="2160"/>
              <a:ext cx="1440" cy="816"/>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a:t>Routinized Response Behavior</a:t>
              </a:r>
            </a:p>
          </p:txBody>
        </p:sp>
        <p:sp>
          <p:nvSpPr>
            <p:cNvPr id="49165" name="Text Box 5"/>
            <p:cNvSpPr txBox="1">
              <a:spLocks noChangeArrowheads="1"/>
            </p:cNvSpPr>
            <p:nvPr/>
          </p:nvSpPr>
          <p:spPr bwMode="auto">
            <a:xfrm>
              <a:off x="200" y="960"/>
              <a:ext cx="2352"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r>
                <a:rPr lang="en-US" sz="2200" b="1" dirty="0">
                  <a:effectLst>
                    <a:outerShdw blurRad="50800" dist="38100" dir="2700000" algn="tl" rotWithShape="0">
                      <a:prstClr val="black">
                        <a:alpha val="40000"/>
                      </a:prstClr>
                    </a:outerShdw>
                  </a:effectLst>
                </a:rPr>
                <a:t>Low involvement</a:t>
              </a:r>
            </a:p>
            <a:p>
              <a:pPr algn="l" eaLnBrk="1" hangingPunct="1"/>
              <a:r>
                <a:rPr lang="en-US" sz="2200" b="1" dirty="0">
                  <a:effectLst>
                    <a:outerShdw blurRad="50800" dist="38100" dir="2700000" algn="tl" rotWithShape="0">
                      <a:prstClr val="black">
                        <a:alpha val="40000"/>
                      </a:prstClr>
                    </a:outerShdw>
                  </a:effectLst>
                </a:rPr>
                <a:t>Frequently purchased</a:t>
              </a:r>
            </a:p>
            <a:p>
              <a:pPr algn="l" eaLnBrk="1" hangingPunct="1"/>
              <a:r>
                <a:rPr lang="en-US" sz="2200" b="1" dirty="0">
                  <a:effectLst>
                    <a:outerShdw blurRad="50800" dist="38100" dir="2700000" algn="tl" rotWithShape="0">
                      <a:prstClr val="black">
                        <a:alpha val="40000"/>
                      </a:prstClr>
                    </a:outerShdw>
                  </a:effectLst>
                </a:rPr>
                <a:t>Inexpensive</a:t>
              </a:r>
            </a:p>
            <a:p>
              <a:pPr algn="l" eaLnBrk="1" hangingPunct="1"/>
              <a:r>
                <a:rPr lang="en-US" sz="2200" b="1" dirty="0">
                  <a:effectLst>
                    <a:outerShdw blurRad="50800" dist="38100" dir="2700000" algn="tl" rotWithShape="0">
                      <a:prstClr val="black">
                        <a:alpha val="40000"/>
                      </a:prstClr>
                    </a:outerShdw>
                  </a:effectLst>
                </a:rPr>
                <a:t>Little risk</a:t>
              </a:r>
            </a:p>
            <a:p>
              <a:pPr algn="l" eaLnBrk="1" hangingPunct="1"/>
              <a:r>
                <a:rPr lang="en-US" sz="2200" b="1" dirty="0">
                  <a:effectLst>
                    <a:outerShdw blurRad="50800" dist="38100" dir="2700000" algn="tl" rotWithShape="0">
                      <a:prstClr val="black">
                        <a:alpha val="40000"/>
                      </a:prstClr>
                    </a:outerShdw>
                  </a:effectLst>
                </a:rPr>
                <a:t>Little information needed</a:t>
              </a:r>
            </a:p>
          </p:txBody>
        </p:sp>
      </p:grpSp>
      <p:sp>
        <p:nvSpPr>
          <p:cNvPr id="55" name="AutoShape 6"/>
          <p:cNvSpPr>
            <a:spLocks noChangeArrowheads="1"/>
          </p:cNvSpPr>
          <p:nvPr/>
        </p:nvSpPr>
        <p:spPr bwMode="auto">
          <a:xfrm>
            <a:off x="3441700" y="34290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t>Limited Problem Solving</a:t>
            </a:r>
          </a:p>
        </p:txBody>
      </p:sp>
      <p:grpSp>
        <p:nvGrpSpPr>
          <p:cNvPr id="3" name="Group 7"/>
          <p:cNvGrpSpPr>
            <a:grpSpLocks/>
          </p:cNvGrpSpPr>
          <p:nvPr/>
        </p:nvGrpSpPr>
        <p:grpSpPr bwMode="auto">
          <a:xfrm>
            <a:off x="4953000" y="1524000"/>
            <a:ext cx="3898900" cy="3200400"/>
            <a:chOff x="3120" y="960"/>
            <a:chExt cx="2456" cy="2016"/>
          </a:xfrm>
        </p:grpSpPr>
        <p:sp>
          <p:nvSpPr>
            <p:cNvPr id="49162" name="AutoShape 8"/>
            <p:cNvSpPr>
              <a:spLocks noChangeArrowheads="1"/>
            </p:cNvSpPr>
            <p:nvPr/>
          </p:nvSpPr>
          <p:spPr bwMode="auto">
            <a:xfrm>
              <a:off x="4088" y="2160"/>
              <a:ext cx="1440" cy="816"/>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Extensive Problem Solving</a:t>
              </a:r>
            </a:p>
          </p:txBody>
        </p:sp>
        <p:sp>
          <p:nvSpPr>
            <p:cNvPr id="49163" name="Text Box 9"/>
            <p:cNvSpPr txBox="1">
              <a:spLocks noChangeArrowheads="1"/>
            </p:cNvSpPr>
            <p:nvPr/>
          </p:nvSpPr>
          <p:spPr bwMode="auto">
            <a:xfrm>
              <a:off x="3120" y="960"/>
              <a:ext cx="2456"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r" eaLnBrk="1" hangingPunct="1"/>
              <a:r>
                <a:rPr lang="en-US" sz="2200" b="1" dirty="0">
                  <a:effectLst>
                    <a:outerShdw blurRad="50800" dist="38100" dir="2700000" algn="tl" rotWithShape="0">
                      <a:prstClr val="black">
                        <a:alpha val="40000"/>
                      </a:prstClr>
                    </a:outerShdw>
                  </a:effectLst>
                </a:rPr>
                <a:t>High involvement</a:t>
              </a:r>
            </a:p>
            <a:p>
              <a:pPr algn="r" eaLnBrk="1" hangingPunct="1"/>
              <a:r>
                <a:rPr lang="en-US" sz="2200" b="1" dirty="0">
                  <a:effectLst>
                    <a:outerShdw blurRad="50800" dist="38100" dir="2700000" algn="tl" rotWithShape="0">
                      <a:prstClr val="black">
                        <a:alpha val="40000"/>
                      </a:prstClr>
                    </a:outerShdw>
                  </a:effectLst>
                </a:rPr>
                <a:t>Infrequently purchased</a:t>
              </a:r>
            </a:p>
            <a:p>
              <a:pPr algn="r" eaLnBrk="1" hangingPunct="1"/>
              <a:r>
                <a:rPr lang="en-US" sz="2200" b="1" dirty="0">
                  <a:effectLst>
                    <a:outerShdw blurRad="50800" dist="38100" dir="2700000" algn="tl" rotWithShape="0">
                      <a:prstClr val="black">
                        <a:alpha val="40000"/>
                      </a:prstClr>
                    </a:outerShdw>
                  </a:effectLst>
                </a:rPr>
                <a:t>Expensive </a:t>
              </a:r>
            </a:p>
            <a:p>
              <a:pPr algn="r" eaLnBrk="1" hangingPunct="1"/>
              <a:r>
                <a:rPr lang="en-US" sz="2200" b="1" dirty="0">
                  <a:effectLst>
                    <a:outerShdw blurRad="50800" dist="38100" dir="2700000" algn="tl" rotWithShape="0">
                      <a:prstClr val="black">
                        <a:alpha val="40000"/>
                      </a:prstClr>
                    </a:outerShdw>
                  </a:effectLst>
                </a:rPr>
                <a:t>High risk </a:t>
              </a:r>
            </a:p>
            <a:p>
              <a:pPr algn="r" eaLnBrk="1" hangingPunct="1"/>
              <a:r>
                <a:rPr lang="en-US" sz="2200" b="1" dirty="0">
                  <a:effectLst>
                    <a:outerShdw blurRad="50800" dist="38100" dir="2700000" algn="tl" rotWithShape="0">
                      <a:prstClr val="black">
                        <a:alpha val="40000"/>
                      </a:prstClr>
                    </a:outerShdw>
                  </a:effectLst>
                </a:rPr>
                <a:t>Much information desired</a:t>
              </a:r>
            </a:p>
          </p:txBody>
        </p:sp>
      </p:grpSp>
      <p:grpSp>
        <p:nvGrpSpPr>
          <p:cNvPr id="4" name="Group 10"/>
          <p:cNvGrpSpPr>
            <a:grpSpLocks/>
          </p:cNvGrpSpPr>
          <p:nvPr/>
        </p:nvGrpSpPr>
        <p:grpSpPr bwMode="auto">
          <a:xfrm>
            <a:off x="393700" y="4953000"/>
            <a:ext cx="8229600" cy="914400"/>
            <a:chOff x="248" y="3216"/>
            <a:chExt cx="5184" cy="576"/>
          </a:xfrm>
        </p:grpSpPr>
        <p:sp>
          <p:nvSpPr>
            <p:cNvPr id="49159" name="AutoShape 11"/>
            <p:cNvSpPr>
              <a:spLocks noChangeArrowheads="1"/>
            </p:cNvSpPr>
            <p:nvPr/>
          </p:nvSpPr>
          <p:spPr bwMode="auto">
            <a:xfrm>
              <a:off x="248" y="3216"/>
              <a:ext cx="5184" cy="576"/>
            </a:xfrm>
            <a:prstGeom prst="leftRightArrow">
              <a:avLst>
                <a:gd name="adj1" fmla="val 59028"/>
                <a:gd name="adj2" fmla="val 90125"/>
              </a:avLst>
            </a:prstGeom>
            <a:gradFill rotWithShape="0">
              <a:gsLst>
                <a:gs pos="0">
                  <a:schemeClr val="accent2"/>
                </a:gs>
                <a:gs pos="100000">
                  <a:schemeClr val="accent3"/>
                </a:gs>
                <a:gs pos="48000">
                  <a:schemeClr val="accent4"/>
                </a:gs>
              </a:gsLst>
              <a:lin ang="0" scaled="1"/>
            </a:gradFill>
            <a:ln w="38100">
              <a:solidFill>
                <a:schemeClr val="tx1"/>
              </a:solidFill>
              <a:miter lim="800000"/>
              <a:headEnd/>
              <a:tailEnd/>
            </a:ln>
          </p:spPr>
          <p:txBody>
            <a:bodyPr wrap="none" anchor="ctr"/>
            <a:lstStyle/>
            <a:p>
              <a:endParaRPr lang="en-US" b="1"/>
            </a:p>
          </p:txBody>
        </p:sp>
        <p:sp>
          <p:nvSpPr>
            <p:cNvPr id="49160" name="Text Box 12"/>
            <p:cNvSpPr txBox="1">
              <a:spLocks noChangeArrowheads="1"/>
            </p:cNvSpPr>
            <p:nvPr/>
          </p:nvSpPr>
          <p:spPr bwMode="auto">
            <a:xfrm>
              <a:off x="520" y="3352"/>
              <a:ext cx="188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400" b="1" dirty="0"/>
                <a:t>Low involvement</a:t>
              </a:r>
            </a:p>
          </p:txBody>
        </p:sp>
        <p:sp>
          <p:nvSpPr>
            <p:cNvPr id="49161" name="Text Box 13"/>
            <p:cNvSpPr txBox="1">
              <a:spLocks noChangeArrowheads="1"/>
            </p:cNvSpPr>
            <p:nvPr/>
          </p:nvSpPr>
          <p:spPr bwMode="auto">
            <a:xfrm>
              <a:off x="3408" y="3352"/>
              <a:ext cx="180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r" eaLnBrk="1" hangingPunct="1"/>
              <a:r>
                <a:rPr lang="en-US" sz="2400" b="1" dirty="0"/>
                <a:t>High involvement</a:t>
              </a:r>
            </a:p>
          </p:txBody>
        </p:sp>
      </p:grpSp>
    </p:spTree>
    <p:custDataLst>
      <p:tags r:id="rId1"/>
    </p:custDataLst>
    <p:extLst>
      <p:ext uri="{BB962C8B-B14F-4D97-AF65-F5344CB8AC3E}">
        <p14:creationId xmlns:p14="http://schemas.microsoft.com/office/powerpoint/2010/main" val="60107109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ox(ou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box(out)">
                                      <p:cBhvr>
                                        <p:cTn id="16" dur="500"/>
                                        <p:tgtEl>
                                          <p:spTgt spid="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ox(ou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657600" cy="2703512"/>
          </a:xfrm>
        </p:spPr>
        <p:txBody>
          <a:bodyPr>
            <a:normAutofit fontScale="90000"/>
          </a:bodyPr>
          <a:lstStyle/>
          <a:p>
            <a:r>
              <a:rPr lang="en-US" dirty="0"/>
              <a:t>Limited or Extensive Problem Solving? </a:t>
            </a:r>
            <a:br>
              <a:rPr lang="en-US" dirty="0"/>
            </a:b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990600"/>
            <a:ext cx="5485602" cy="4191000"/>
          </a:xfrm>
          <a:prstGeom prst="rect">
            <a:avLst/>
          </a:prstGeom>
        </p:spPr>
      </p:pic>
      <p:sp>
        <p:nvSpPr>
          <p:cNvPr id="5" name="TextBox 4"/>
          <p:cNvSpPr txBox="1"/>
          <p:nvPr/>
        </p:nvSpPr>
        <p:spPr>
          <a:xfrm>
            <a:off x="6629400" y="5215467"/>
            <a:ext cx="2819400" cy="246221"/>
          </a:xfrm>
          <a:prstGeom prst="rect">
            <a:avLst/>
          </a:prstGeom>
          <a:noFill/>
        </p:spPr>
        <p:txBody>
          <a:bodyPr wrap="square" rtlCol="0">
            <a:spAutoFit/>
          </a:bodyPr>
          <a:lstStyle/>
          <a:p>
            <a:r>
              <a:rPr lang="en-US" sz="1000" i="1" dirty="0"/>
              <a:t>Source: Woot Inc.</a:t>
            </a:r>
            <a:endParaRPr lang="en-US" sz="1000" dirty="0"/>
          </a:p>
        </p:txBody>
      </p:sp>
    </p:spTree>
    <p:custDataLst>
      <p:tags r:id="rId1"/>
    </p:custDataLst>
    <p:extLst>
      <p:ext uri="{BB962C8B-B14F-4D97-AF65-F5344CB8AC3E}">
        <p14:creationId xmlns:p14="http://schemas.microsoft.com/office/powerpoint/2010/main" val="193306543"/>
      </p:ext>
    </p:extLst>
  </p:cSld>
  <p:clrMapOvr>
    <a:masterClrMapping/>
  </p:clrMapOvr>
  <p:transition>
    <p:pull dir="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Problem Solving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214365802"/>
      </p:ext>
    </p:extLst>
  </p:cSld>
  <p:clrMapOvr>
    <a:masterClrMapping/>
  </p:clrMapOvr>
  <p:transition>
    <p:pull dir="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flipH="1">
            <a:off x="1971628" y="3322971"/>
            <a:ext cx="1533572" cy="17785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800600" y="3200400"/>
            <a:ext cx="1828800" cy="1873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After-Purchase Experience</a:t>
            </a:r>
          </a:p>
        </p:txBody>
      </p:sp>
      <p:sp>
        <p:nvSpPr>
          <p:cNvPr id="3" name="Oval 2"/>
          <p:cNvSpPr/>
          <p:nvPr/>
        </p:nvSpPr>
        <p:spPr>
          <a:xfrm>
            <a:off x="2836237" y="1295400"/>
            <a:ext cx="2667000" cy="2375447"/>
          </a:xfrm>
          <a:prstGeom prst="ellipse">
            <a:avLst/>
          </a:prstGeom>
          <a:solidFill>
            <a:srgbClr val="C64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After Purchase Experience</a:t>
            </a:r>
          </a:p>
        </p:txBody>
      </p:sp>
      <p:sp>
        <p:nvSpPr>
          <p:cNvPr id="7" name="Rounded Rectangle 6"/>
          <p:cNvSpPr/>
          <p:nvPr/>
        </p:nvSpPr>
        <p:spPr>
          <a:xfrm>
            <a:off x="430790" y="5101568"/>
            <a:ext cx="2286000" cy="838200"/>
          </a:xfrm>
          <a:prstGeom prst="roundRect">
            <a:avLst/>
          </a:prstGeom>
          <a:solidFill>
            <a:srgbClr val="6BB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Second Thoughts</a:t>
            </a:r>
          </a:p>
        </p:txBody>
      </p:sp>
      <p:cxnSp>
        <p:nvCxnSpPr>
          <p:cNvPr id="9" name="Straight Connector 8"/>
          <p:cNvCxnSpPr/>
          <p:nvPr/>
        </p:nvCxnSpPr>
        <p:spPr>
          <a:xfrm>
            <a:off x="4360237" y="3670847"/>
            <a:ext cx="0" cy="14345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5943600" y="5073874"/>
            <a:ext cx="2286000" cy="838200"/>
          </a:xfrm>
          <a:prstGeom prst="roundRect">
            <a:avLst/>
          </a:prstGeom>
          <a:solidFill>
            <a:srgbClr val="D6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Post-Purchase Regret</a:t>
            </a:r>
          </a:p>
        </p:txBody>
      </p:sp>
      <p:sp>
        <p:nvSpPr>
          <p:cNvPr id="13" name="Rounded Rectangle 12"/>
          <p:cNvSpPr/>
          <p:nvPr/>
        </p:nvSpPr>
        <p:spPr>
          <a:xfrm>
            <a:off x="3217237" y="5073874"/>
            <a:ext cx="2286000" cy="838200"/>
          </a:xfrm>
          <a:prstGeom prst="roundRect">
            <a:avLst/>
          </a:prstGeom>
          <a:solidFill>
            <a:srgbClr val="60B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Spread the Word</a:t>
            </a:r>
          </a:p>
        </p:txBody>
      </p:sp>
    </p:spTree>
    <p:custDataLst>
      <p:tags r:id="rId1"/>
    </p:custDataLst>
    <p:extLst>
      <p:ext uri="{BB962C8B-B14F-4D97-AF65-F5344CB8AC3E}">
        <p14:creationId xmlns:p14="http://schemas.microsoft.com/office/powerpoint/2010/main" val="9633953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7"/>
                                        </p:tgtEl>
                                        <p:attrNameLst>
                                          <p:attrName>style.color</p:attrName>
                                        </p:attrNameLst>
                                      </p:cBhvr>
                                      <p:by>
                                        <p:hsl h="0" s="-70588" l="0"/>
                                      </p:by>
                                    </p:animClr>
                                    <p:animClr clrSpc="hsl" dir="cw">
                                      <p:cBhvr>
                                        <p:cTn id="16" dur="500" fill="hold"/>
                                        <p:tgtEl>
                                          <p:spTgt spid="7"/>
                                        </p:tgtEl>
                                        <p:attrNameLst>
                                          <p:attrName>fillcolor</p:attrName>
                                        </p:attrNameLst>
                                      </p:cBhvr>
                                      <p:by>
                                        <p:hsl h="0" s="-70588" l="0"/>
                                      </p:by>
                                    </p:animClr>
                                    <p:animClr clrSpc="hsl" dir="cw">
                                      <p:cBhvr>
                                        <p:cTn id="17" dur="500" fill="hold"/>
                                        <p:tgtEl>
                                          <p:spTgt spid="7"/>
                                        </p:tgtEl>
                                        <p:attrNameLst>
                                          <p:attrName>stroke.color</p:attrName>
                                        </p:attrNameLst>
                                      </p:cBhvr>
                                      <p:by>
                                        <p:hsl h="0" s="-70588" l="0"/>
                                      </p:by>
                                    </p:animClr>
                                    <p:set>
                                      <p:cBhvr>
                                        <p:cTn id="18" dur="500" fill="hold"/>
                                        <p:tgtEl>
                                          <p:spTgt spid="7"/>
                                        </p:tgtEl>
                                        <p:attrNameLst>
                                          <p:attrName>fill.type</p:attrName>
                                        </p:attrNameLst>
                                      </p:cBhvr>
                                      <p:to>
                                        <p:strVal val="solid"/>
                                      </p:to>
                                    </p:se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13"/>
                                        </p:tgtEl>
                                        <p:attrNameLst>
                                          <p:attrName>style.color</p:attrName>
                                        </p:attrNameLst>
                                      </p:cBhvr>
                                      <p:by>
                                        <p:hsl h="0" s="-70588" l="0"/>
                                      </p:by>
                                    </p:animClr>
                                    <p:animClr clrSpc="hsl" dir="cw">
                                      <p:cBhvr>
                                        <p:cTn id="31" dur="500" fill="hold"/>
                                        <p:tgtEl>
                                          <p:spTgt spid="13"/>
                                        </p:tgtEl>
                                        <p:attrNameLst>
                                          <p:attrName>fillcolor</p:attrName>
                                        </p:attrNameLst>
                                      </p:cBhvr>
                                      <p:by>
                                        <p:hsl h="0" s="-70588" l="0"/>
                                      </p:by>
                                    </p:animClr>
                                    <p:animClr clrSpc="hsl" dir="cw">
                                      <p:cBhvr>
                                        <p:cTn id="32" dur="500" fill="hold"/>
                                        <p:tgtEl>
                                          <p:spTgt spid="13"/>
                                        </p:tgtEl>
                                        <p:attrNameLst>
                                          <p:attrName>stroke.color</p:attrName>
                                        </p:attrNameLst>
                                      </p:cBhvr>
                                      <p:by>
                                        <p:hsl h="0" s="-70588" l="0"/>
                                      </p:by>
                                    </p:animClr>
                                    <p:set>
                                      <p:cBhvr>
                                        <p:cTn id="33" dur="500" fill="hold"/>
                                        <p:tgtEl>
                                          <p:spTgt spid="13"/>
                                        </p:tgtEl>
                                        <p:attrNameLst>
                                          <p:attrName>fill.type</p:attrName>
                                        </p:attrNameLst>
                                      </p:cBhvr>
                                      <p:to>
                                        <p:strVal val="solid"/>
                                      </p:to>
                                    </p:se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P spid="13" grpId="0" animBg="1"/>
      <p:bldP spid="13" grpId="1"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r>
              <a:rPr lang="en-US" dirty="0"/>
              <a:t>Predictive Analytics</a:t>
            </a:r>
          </a:p>
        </p:txBody>
      </p:sp>
      <p:sp>
        <p:nvSpPr>
          <p:cNvPr id="19" name="Line 21"/>
          <p:cNvSpPr>
            <a:spLocks noChangeShapeType="1"/>
          </p:cNvSpPr>
          <p:nvPr/>
        </p:nvSpPr>
        <p:spPr bwMode="auto">
          <a:xfrm flipH="1" flipV="1">
            <a:off x="2590800" y="2667000"/>
            <a:ext cx="990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0" name="AutoShape 22"/>
          <p:cNvSpPr>
            <a:spLocks noChangeArrowheads="1"/>
          </p:cNvSpPr>
          <p:nvPr/>
        </p:nvSpPr>
        <p:spPr bwMode="auto">
          <a:xfrm>
            <a:off x="766233" y="163195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Needs Awareness</a:t>
            </a:r>
          </a:p>
        </p:txBody>
      </p:sp>
      <p:sp>
        <p:nvSpPr>
          <p:cNvPr id="21" name="Line 25"/>
          <p:cNvSpPr>
            <a:spLocks noChangeShapeType="1"/>
          </p:cNvSpPr>
          <p:nvPr/>
        </p:nvSpPr>
        <p:spPr bwMode="auto">
          <a:xfrm flipV="1">
            <a:off x="5346700" y="2896922"/>
            <a:ext cx="530754" cy="5270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2" name="Line 28"/>
          <p:cNvSpPr>
            <a:spLocks noChangeShapeType="1"/>
          </p:cNvSpPr>
          <p:nvPr/>
        </p:nvSpPr>
        <p:spPr bwMode="auto">
          <a:xfrm>
            <a:off x="5183188" y="4687886"/>
            <a:ext cx="684212" cy="35560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3" name="Line 31"/>
          <p:cNvSpPr>
            <a:spLocks noChangeShapeType="1"/>
          </p:cNvSpPr>
          <p:nvPr/>
        </p:nvSpPr>
        <p:spPr bwMode="auto">
          <a:xfrm flipV="1">
            <a:off x="3086100" y="4648200"/>
            <a:ext cx="495300" cy="35295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AutoShape 35">
            <a:hlinkHover r:id="" action="ppaction://macro?name=changecolor"/>
          </p:cNvPr>
          <p:cNvSpPr>
            <a:spLocks noChangeArrowheads="1"/>
          </p:cNvSpPr>
          <p:nvPr/>
        </p:nvSpPr>
        <p:spPr bwMode="auto">
          <a:xfrm>
            <a:off x="5867400" y="1825625"/>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Information Search</a:t>
            </a:r>
          </a:p>
        </p:txBody>
      </p:sp>
      <p:sp>
        <p:nvSpPr>
          <p:cNvPr id="26" name="AutoShape 37"/>
          <p:cNvSpPr>
            <a:spLocks noChangeArrowheads="1"/>
          </p:cNvSpPr>
          <p:nvPr/>
        </p:nvSpPr>
        <p:spPr bwMode="auto">
          <a:xfrm>
            <a:off x="838994" y="479081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Post-Purchase</a:t>
            </a:r>
          </a:p>
        </p:txBody>
      </p:sp>
      <p:sp>
        <p:nvSpPr>
          <p:cNvPr id="27" name="Oval 38"/>
          <p:cNvSpPr>
            <a:spLocks noChangeArrowheads="1"/>
          </p:cNvSpPr>
          <p:nvPr/>
        </p:nvSpPr>
        <p:spPr bwMode="auto">
          <a:xfrm>
            <a:off x="3352800" y="28956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t>Predictive </a:t>
            </a:r>
            <a:br>
              <a:rPr lang="en-US" sz="2800" b="1" dirty="0"/>
            </a:br>
            <a:r>
              <a:rPr lang="en-US" sz="2800" b="1" dirty="0"/>
              <a:t>Analytics</a:t>
            </a:r>
          </a:p>
        </p:txBody>
      </p:sp>
      <p:sp>
        <p:nvSpPr>
          <p:cNvPr id="32" name="AutoShape 37"/>
          <p:cNvSpPr>
            <a:spLocks noChangeArrowheads="1"/>
          </p:cNvSpPr>
          <p:nvPr/>
        </p:nvSpPr>
        <p:spPr bwMode="auto">
          <a:xfrm>
            <a:off x="5867400" y="4800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Alternatives Identification</a:t>
            </a:r>
          </a:p>
        </p:txBody>
      </p:sp>
    </p:spTree>
    <p:custDataLst>
      <p:tags r:id="rId1"/>
    </p:custDataLst>
    <p:extLst>
      <p:ext uri="{BB962C8B-B14F-4D97-AF65-F5344CB8AC3E}">
        <p14:creationId xmlns:p14="http://schemas.microsoft.com/office/powerpoint/2010/main" val="948852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0"/>
                                        </p:tgtEl>
                                        <p:attrNameLst>
                                          <p:attrName>style.color</p:attrName>
                                        </p:attrNameLst>
                                      </p:cBhvr>
                                      <p:by>
                                        <p:hsl h="0" s="-70588" l="0"/>
                                      </p:by>
                                    </p:animClr>
                                    <p:animClr clrSpc="hsl" dir="cw">
                                      <p:cBhvr>
                                        <p:cTn id="20" dur="500" fill="hold"/>
                                        <p:tgtEl>
                                          <p:spTgt spid="20"/>
                                        </p:tgtEl>
                                        <p:attrNameLst>
                                          <p:attrName>fillcolor</p:attrName>
                                        </p:attrNameLst>
                                      </p:cBhvr>
                                      <p:by>
                                        <p:hsl h="0" s="-70588" l="0"/>
                                      </p:by>
                                    </p:animClr>
                                    <p:animClr clrSpc="hsl" dir="cw">
                                      <p:cBhvr>
                                        <p:cTn id="21" dur="500" fill="hold"/>
                                        <p:tgtEl>
                                          <p:spTgt spid="20"/>
                                        </p:tgtEl>
                                        <p:attrNameLst>
                                          <p:attrName>stroke.color</p:attrName>
                                        </p:attrNameLst>
                                      </p:cBhvr>
                                      <p:by>
                                        <p:hsl h="0" s="-70588" l="0"/>
                                      </p:by>
                                    </p:animClr>
                                    <p:set>
                                      <p:cBhvr>
                                        <p:cTn id="22" dur="500" fill="hold"/>
                                        <p:tgtEl>
                                          <p:spTgt spid="20"/>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24"/>
                                        </p:tgtEl>
                                        <p:attrNameLst>
                                          <p:attrName>style.color</p:attrName>
                                        </p:attrNameLst>
                                      </p:cBhvr>
                                      <p:by>
                                        <p:hsl h="0" s="-70588" l="0"/>
                                      </p:by>
                                    </p:animClr>
                                    <p:animClr clrSpc="hsl" dir="cw">
                                      <p:cBhvr>
                                        <p:cTn id="34" dur="500" fill="hold"/>
                                        <p:tgtEl>
                                          <p:spTgt spid="24"/>
                                        </p:tgtEl>
                                        <p:attrNameLst>
                                          <p:attrName>fillcolor</p:attrName>
                                        </p:attrNameLst>
                                      </p:cBhvr>
                                      <p:by>
                                        <p:hsl h="0" s="-70588" l="0"/>
                                      </p:by>
                                    </p:animClr>
                                    <p:animClr clrSpc="hsl" dir="cw">
                                      <p:cBhvr>
                                        <p:cTn id="35" dur="500" fill="hold"/>
                                        <p:tgtEl>
                                          <p:spTgt spid="24"/>
                                        </p:tgtEl>
                                        <p:attrNameLst>
                                          <p:attrName>stroke.color</p:attrName>
                                        </p:attrNameLst>
                                      </p:cBhvr>
                                      <p:by>
                                        <p:hsl h="0" s="-70588" l="0"/>
                                      </p:by>
                                    </p:animClr>
                                    <p:set>
                                      <p:cBhvr>
                                        <p:cTn id="36" dur="500" fill="hold"/>
                                        <p:tgtEl>
                                          <p:spTgt spid="24"/>
                                        </p:tgtEl>
                                        <p:attrNameLst>
                                          <p:attrName>fill.type</p:attrName>
                                        </p:attrNameLst>
                                      </p:cBhvr>
                                      <p:to>
                                        <p:strVal val="solid"/>
                                      </p:to>
                                    </p:se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32"/>
                                        </p:tgtEl>
                                        <p:attrNameLst>
                                          <p:attrName>style.color</p:attrName>
                                        </p:attrNameLst>
                                      </p:cBhvr>
                                      <p:by>
                                        <p:hsl h="0" s="-70588" l="0"/>
                                      </p:by>
                                    </p:animClr>
                                    <p:animClr clrSpc="hsl" dir="cw">
                                      <p:cBhvr>
                                        <p:cTn id="48" dur="500" fill="hold"/>
                                        <p:tgtEl>
                                          <p:spTgt spid="32"/>
                                        </p:tgtEl>
                                        <p:attrNameLst>
                                          <p:attrName>fillcolor</p:attrName>
                                        </p:attrNameLst>
                                      </p:cBhvr>
                                      <p:by>
                                        <p:hsl h="0" s="-70588" l="0"/>
                                      </p:by>
                                    </p:animClr>
                                    <p:animClr clrSpc="hsl" dir="cw">
                                      <p:cBhvr>
                                        <p:cTn id="49" dur="500" fill="hold"/>
                                        <p:tgtEl>
                                          <p:spTgt spid="32"/>
                                        </p:tgtEl>
                                        <p:attrNameLst>
                                          <p:attrName>stroke.color</p:attrName>
                                        </p:attrNameLst>
                                      </p:cBhvr>
                                      <p:by>
                                        <p:hsl h="0" s="-70588" l="0"/>
                                      </p:by>
                                    </p:animClr>
                                    <p:set>
                                      <p:cBhvr>
                                        <p:cTn id="50" dur="500" fill="hold"/>
                                        <p:tgtEl>
                                          <p:spTgt spid="32"/>
                                        </p:tgtEl>
                                        <p:attrNameLst>
                                          <p:attrName>fill.type</p:attrName>
                                        </p:attrNameLst>
                                      </p:cBhvr>
                                      <p:to>
                                        <p:strVal val="solid"/>
                                      </p:to>
                                    </p:set>
                                  </p:childTnLst>
                                </p:cTn>
                              </p:par>
                              <p:par>
                                <p:cTn id="51" presetID="22" presetClass="entr" presetSubtype="2"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right)">
                                      <p:cBhvr>
                                        <p:cTn id="53" dur="500"/>
                                        <p:tgtEl>
                                          <p:spTgt spid="23"/>
                                        </p:tgtEl>
                                      </p:cBhvr>
                                    </p:animEffect>
                                  </p:childTnLst>
                                </p:cTn>
                              </p:par>
                            </p:childTnLst>
                          </p:cTn>
                        </p:par>
                        <p:par>
                          <p:cTn id="54" fill="hold" nodeType="afterGroup">
                            <p:stCondLst>
                              <p:cond delay="500"/>
                            </p:stCondLst>
                            <p:childTnLst>
                              <p:par>
                                <p:cTn id="55" presetID="22" presetClass="entr" presetSubtype="2"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right)">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0" grpId="1" animBg="1"/>
      <p:bldP spid="21" grpId="0" animBg="1"/>
      <p:bldP spid="22" grpId="0" animBg="1"/>
      <p:bldP spid="23" grpId="0" animBg="1"/>
      <p:bldP spid="24" grpId="0" animBg="1"/>
      <p:bldP spid="24" grpId="1" animBg="1"/>
      <p:bldP spid="26" grpId="0" animBg="1"/>
      <p:bldP spid="27" grpId="0" animBg="1"/>
      <p:bldP spid="32" grpId="0" animBg="1"/>
      <p:bldP spid="32" grpId="1"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0"/>
            <a:ext cx="8229600" cy="1398587"/>
          </a:xfrm>
        </p:spPr>
        <p:txBody>
          <a:bodyPr/>
          <a:lstStyle/>
          <a:p>
            <a:r>
              <a:rPr lang="en-US" dirty="0"/>
              <a:t>Adoption Process Steps</a:t>
            </a:r>
          </a:p>
        </p:txBody>
      </p:sp>
      <p:sp>
        <p:nvSpPr>
          <p:cNvPr id="14" name="AutoShape 2"/>
          <p:cNvSpPr>
            <a:spLocks noChangeArrowheads="1"/>
          </p:cNvSpPr>
          <p:nvPr/>
        </p:nvSpPr>
        <p:spPr bwMode="auto">
          <a:xfrm>
            <a:off x="1676400" y="12192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Awareness</a:t>
            </a:r>
          </a:p>
        </p:txBody>
      </p:sp>
      <p:sp>
        <p:nvSpPr>
          <p:cNvPr id="15" name="AutoShape 4"/>
          <p:cNvSpPr>
            <a:spLocks noChangeArrowheads="1"/>
          </p:cNvSpPr>
          <p:nvPr/>
        </p:nvSpPr>
        <p:spPr bwMode="auto">
          <a:xfrm>
            <a:off x="1676400" y="21336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Interest</a:t>
            </a:r>
          </a:p>
        </p:txBody>
      </p:sp>
      <p:sp>
        <p:nvSpPr>
          <p:cNvPr id="16" name="Line 6"/>
          <p:cNvSpPr>
            <a:spLocks noChangeShapeType="1"/>
          </p:cNvSpPr>
          <p:nvPr/>
        </p:nvSpPr>
        <p:spPr bwMode="auto">
          <a:xfrm>
            <a:off x="3276600" y="17526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7" name="AutoShape 9"/>
          <p:cNvSpPr>
            <a:spLocks noChangeArrowheads="1"/>
          </p:cNvSpPr>
          <p:nvPr/>
        </p:nvSpPr>
        <p:spPr bwMode="auto">
          <a:xfrm>
            <a:off x="1676400" y="30480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Evaluation</a:t>
            </a:r>
          </a:p>
        </p:txBody>
      </p:sp>
      <p:sp>
        <p:nvSpPr>
          <p:cNvPr id="18" name="Line 10"/>
          <p:cNvSpPr>
            <a:spLocks noChangeShapeType="1"/>
          </p:cNvSpPr>
          <p:nvPr/>
        </p:nvSpPr>
        <p:spPr bwMode="auto">
          <a:xfrm>
            <a:off x="3276600" y="26670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9" name="AutoShape 13"/>
          <p:cNvSpPr>
            <a:spLocks noChangeArrowheads="1"/>
          </p:cNvSpPr>
          <p:nvPr/>
        </p:nvSpPr>
        <p:spPr bwMode="auto">
          <a:xfrm>
            <a:off x="1676400" y="39624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Trial</a:t>
            </a:r>
          </a:p>
        </p:txBody>
      </p:sp>
      <p:sp>
        <p:nvSpPr>
          <p:cNvPr id="20" name="Line 14"/>
          <p:cNvSpPr>
            <a:spLocks noChangeShapeType="1"/>
          </p:cNvSpPr>
          <p:nvPr/>
        </p:nvSpPr>
        <p:spPr bwMode="auto">
          <a:xfrm>
            <a:off x="3276600" y="35814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1" name="AutoShape 17"/>
          <p:cNvSpPr>
            <a:spLocks noChangeArrowheads="1"/>
          </p:cNvSpPr>
          <p:nvPr/>
        </p:nvSpPr>
        <p:spPr bwMode="auto">
          <a:xfrm>
            <a:off x="1676400" y="48768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Decision</a:t>
            </a:r>
          </a:p>
        </p:txBody>
      </p:sp>
      <p:sp>
        <p:nvSpPr>
          <p:cNvPr id="22" name="AutoShape 21"/>
          <p:cNvSpPr>
            <a:spLocks noChangeArrowheads="1"/>
          </p:cNvSpPr>
          <p:nvPr/>
        </p:nvSpPr>
        <p:spPr bwMode="auto">
          <a:xfrm>
            <a:off x="1676400" y="5791200"/>
            <a:ext cx="3200400" cy="533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a:latin typeface="Arial" pitchFamily="34" charset="0"/>
                <a:cs typeface="Arial" pitchFamily="34" charset="0"/>
              </a:rPr>
              <a:t>Confirmation</a:t>
            </a:r>
          </a:p>
        </p:txBody>
      </p:sp>
      <p:sp>
        <p:nvSpPr>
          <p:cNvPr id="23" name="Line 22"/>
          <p:cNvSpPr>
            <a:spLocks noChangeShapeType="1"/>
          </p:cNvSpPr>
          <p:nvPr/>
        </p:nvSpPr>
        <p:spPr bwMode="auto">
          <a:xfrm>
            <a:off x="3276600" y="54102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4" name="Oval 25"/>
          <p:cNvSpPr>
            <a:spLocks noChangeArrowheads="1"/>
          </p:cNvSpPr>
          <p:nvPr/>
        </p:nvSpPr>
        <p:spPr bwMode="auto">
          <a:xfrm>
            <a:off x="5410200" y="3200400"/>
            <a:ext cx="2819400" cy="28194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2400" b="1" dirty="0">
                <a:latin typeface="Arial" pitchFamily="34" charset="0"/>
                <a:cs typeface="Arial" pitchFamily="34" charset="0"/>
              </a:rPr>
              <a:t>Dissonance may set in after the decision!</a:t>
            </a:r>
            <a:endParaRPr lang="en-US" sz="2800" b="1" dirty="0">
              <a:effectLst>
                <a:outerShdw blurRad="38100" dist="38100" dir="2700000" algn="tl">
                  <a:srgbClr val="000000"/>
                </a:outerShdw>
              </a:effectLst>
              <a:latin typeface="Arial" pitchFamily="34" charset="0"/>
              <a:cs typeface="Arial" pitchFamily="34" charset="0"/>
            </a:endParaRPr>
          </a:p>
        </p:txBody>
      </p:sp>
      <p:sp>
        <p:nvSpPr>
          <p:cNvPr id="25" name="Line 22"/>
          <p:cNvSpPr>
            <a:spLocks noChangeShapeType="1"/>
          </p:cNvSpPr>
          <p:nvPr/>
        </p:nvSpPr>
        <p:spPr bwMode="auto">
          <a:xfrm>
            <a:off x="3276600" y="44958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Tree>
    <p:custDataLst>
      <p:tags r:id="rId1"/>
    </p:custDataLst>
    <p:extLst>
      <p:ext uri="{BB962C8B-B14F-4D97-AF65-F5344CB8AC3E}">
        <p14:creationId xmlns:p14="http://schemas.microsoft.com/office/powerpoint/2010/main" val="78850447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4"/>
                                        </p:tgtEl>
                                        <p:attrNameLst>
                                          <p:attrName>style.color</p:attrName>
                                        </p:attrNameLst>
                                      </p:cBhvr>
                                      <p:by>
                                        <p:hsl h="0" s="-70588" l="0"/>
                                      </p:by>
                                    </p:animClr>
                                    <p:animClr clrSpc="hsl" dir="cw">
                                      <p:cBhvr>
                                        <p:cTn id="12" dur="500" fill="hold"/>
                                        <p:tgtEl>
                                          <p:spTgt spid="14"/>
                                        </p:tgtEl>
                                        <p:attrNameLst>
                                          <p:attrName>fillcolor</p:attrName>
                                        </p:attrNameLst>
                                      </p:cBhvr>
                                      <p:by>
                                        <p:hsl h="0" s="-70588" l="0"/>
                                      </p:by>
                                    </p:animClr>
                                    <p:animClr clrSpc="hsl" dir="cw">
                                      <p:cBhvr>
                                        <p:cTn id="13" dur="500" fill="hold"/>
                                        <p:tgtEl>
                                          <p:spTgt spid="14"/>
                                        </p:tgtEl>
                                        <p:attrNameLst>
                                          <p:attrName>stroke.color</p:attrName>
                                        </p:attrNameLst>
                                      </p:cBhvr>
                                      <p:by>
                                        <p:hsl h="0" s="-70588" l="0"/>
                                      </p:by>
                                    </p:animClr>
                                    <p:set>
                                      <p:cBhvr>
                                        <p:cTn id="14" dur="500" fill="hold"/>
                                        <p:tgtEl>
                                          <p:spTgt spid="14"/>
                                        </p:tgtEl>
                                        <p:attrNameLst>
                                          <p:attrName>fill.type</p:attrName>
                                        </p:attrNameLst>
                                      </p:cBhvr>
                                      <p:to>
                                        <p:strVal val="solid"/>
                                      </p:to>
                                    </p:set>
                                  </p:childTnLst>
                                </p:cTn>
                              </p:par>
                              <p:par>
                                <p:cTn id="15" presetID="22" presetClass="entr" presetSubtype="1"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par>
                          <p:cTn id="18" fill="hold" nodeType="afterGroup">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5" presetClass="emph" presetSubtype="0" fill="hold" grpId="1" nodeType="clickEffect">
                                  <p:stCondLst>
                                    <p:cond delay="0"/>
                                  </p:stCondLst>
                                  <p:childTnLst>
                                    <p:animClr clrSpc="hsl" dir="cw">
                                      <p:cBhvr override="childStyle">
                                        <p:cTn id="25" dur="500" fill="hold"/>
                                        <p:tgtEl>
                                          <p:spTgt spid="15"/>
                                        </p:tgtEl>
                                        <p:attrNameLst>
                                          <p:attrName>style.color</p:attrName>
                                        </p:attrNameLst>
                                      </p:cBhvr>
                                      <p:by>
                                        <p:hsl h="0" s="-70588" l="0"/>
                                      </p:by>
                                    </p:animClr>
                                    <p:animClr clrSpc="hsl" dir="cw">
                                      <p:cBhvr>
                                        <p:cTn id="26" dur="500" fill="hold"/>
                                        <p:tgtEl>
                                          <p:spTgt spid="15"/>
                                        </p:tgtEl>
                                        <p:attrNameLst>
                                          <p:attrName>fillcolor</p:attrName>
                                        </p:attrNameLst>
                                      </p:cBhvr>
                                      <p:by>
                                        <p:hsl h="0" s="-70588" l="0"/>
                                      </p:by>
                                    </p:animClr>
                                    <p:animClr clrSpc="hsl" dir="cw">
                                      <p:cBhvr>
                                        <p:cTn id="27" dur="500" fill="hold"/>
                                        <p:tgtEl>
                                          <p:spTgt spid="15"/>
                                        </p:tgtEl>
                                        <p:attrNameLst>
                                          <p:attrName>stroke.color</p:attrName>
                                        </p:attrNameLst>
                                      </p:cBhvr>
                                      <p:by>
                                        <p:hsl h="0" s="-70588" l="0"/>
                                      </p:by>
                                    </p:animClr>
                                    <p:set>
                                      <p:cBhvr>
                                        <p:cTn id="28" dur="500" fill="hold"/>
                                        <p:tgtEl>
                                          <p:spTgt spid="15"/>
                                        </p:tgtEl>
                                        <p:attrNameLst>
                                          <p:attrName>fill.type</p:attrName>
                                        </p:attrNameLst>
                                      </p:cBhvr>
                                      <p:to>
                                        <p:strVal val="solid"/>
                                      </p:to>
                                    </p:se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nodeType="afterGroup">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5" presetClass="emph" presetSubtype="0" fill="hold" grpId="1" nodeType="clickEffect">
                                  <p:stCondLst>
                                    <p:cond delay="0"/>
                                  </p:stCondLst>
                                  <p:childTnLst>
                                    <p:animClr clrSpc="hsl" dir="cw">
                                      <p:cBhvr override="childStyle">
                                        <p:cTn id="39" dur="500" fill="hold"/>
                                        <p:tgtEl>
                                          <p:spTgt spid="17"/>
                                        </p:tgtEl>
                                        <p:attrNameLst>
                                          <p:attrName>style.color</p:attrName>
                                        </p:attrNameLst>
                                      </p:cBhvr>
                                      <p:by>
                                        <p:hsl h="0" s="-70588" l="0"/>
                                      </p:by>
                                    </p:animClr>
                                    <p:animClr clrSpc="hsl" dir="cw">
                                      <p:cBhvr>
                                        <p:cTn id="40" dur="500" fill="hold"/>
                                        <p:tgtEl>
                                          <p:spTgt spid="17"/>
                                        </p:tgtEl>
                                        <p:attrNameLst>
                                          <p:attrName>fillcolor</p:attrName>
                                        </p:attrNameLst>
                                      </p:cBhvr>
                                      <p:by>
                                        <p:hsl h="0" s="-70588" l="0"/>
                                      </p:by>
                                    </p:animClr>
                                    <p:animClr clrSpc="hsl" dir="cw">
                                      <p:cBhvr>
                                        <p:cTn id="41" dur="500" fill="hold"/>
                                        <p:tgtEl>
                                          <p:spTgt spid="17"/>
                                        </p:tgtEl>
                                        <p:attrNameLst>
                                          <p:attrName>stroke.color</p:attrName>
                                        </p:attrNameLst>
                                      </p:cBhvr>
                                      <p:by>
                                        <p:hsl h="0" s="-70588" l="0"/>
                                      </p:by>
                                    </p:animClr>
                                    <p:set>
                                      <p:cBhvr>
                                        <p:cTn id="42" dur="500" fill="hold"/>
                                        <p:tgtEl>
                                          <p:spTgt spid="17"/>
                                        </p:tgtEl>
                                        <p:attrNameLst>
                                          <p:attrName>fill.type</p:attrName>
                                        </p:attrNameLst>
                                      </p:cBhvr>
                                      <p:to>
                                        <p:strVal val="solid"/>
                                      </p:to>
                                    </p:set>
                                  </p:childTnLst>
                                </p:cTn>
                              </p:par>
                              <p:par>
                                <p:cTn id="43" presetID="2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up)">
                                      <p:cBhvr>
                                        <p:cTn id="45" dur="500"/>
                                        <p:tgtEl>
                                          <p:spTgt spid="20"/>
                                        </p:tgtEl>
                                      </p:cBhvr>
                                    </p:animEffect>
                                  </p:childTnLst>
                                </p:cTn>
                              </p:par>
                            </p:childTnLst>
                          </p:cTn>
                        </p:par>
                        <p:par>
                          <p:cTn id="46" fill="hold" nodeType="afterGroup">
                            <p:stCondLst>
                              <p:cond delay="500"/>
                            </p:stCondLst>
                            <p:childTnLst>
                              <p:par>
                                <p:cTn id="47" presetID="2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5" presetClass="emph" presetSubtype="0" fill="hold" grpId="1" nodeType="clickEffect">
                                  <p:stCondLst>
                                    <p:cond delay="0"/>
                                  </p:stCondLst>
                                  <p:childTnLst>
                                    <p:animClr clrSpc="hsl" dir="cw">
                                      <p:cBhvr override="childStyle">
                                        <p:cTn id="53" dur="500" fill="hold"/>
                                        <p:tgtEl>
                                          <p:spTgt spid="19"/>
                                        </p:tgtEl>
                                        <p:attrNameLst>
                                          <p:attrName>style.color</p:attrName>
                                        </p:attrNameLst>
                                      </p:cBhvr>
                                      <p:by>
                                        <p:hsl h="0" s="-70588" l="0"/>
                                      </p:by>
                                    </p:animClr>
                                    <p:animClr clrSpc="hsl" dir="cw">
                                      <p:cBhvr>
                                        <p:cTn id="54" dur="500" fill="hold"/>
                                        <p:tgtEl>
                                          <p:spTgt spid="19"/>
                                        </p:tgtEl>
                                        <p:attrNameLst>
                                          <p:attrName>fillcolor</p:attrName>
                                        </p:attrNameLst>
                                      </p:cBhvr>
                                      <p:by>
                                        <p:hsl h="0" s="-70588" l="0"/>
                                      </p:by>
                                    </p:animClr>
                                    <p:animClr clrSpc="hsl" dir="cw">
                                      <p:cBhvr>
                                        <p:cTn id="55" dur="500" fill="hold"/>
                                        <p:tgtEl>
                                          <p:spTgt spid="19"/>
                                        </p:tgtEl>
                                        <p:attrNameLst>
                                          <p:attrName>stroke.color</p:attrName>
                                        </p:attrNameLst>
                                      </p:cBhvr>
                                      <p:by>
                                        <p:hsl h="0" s="-70588" l="0"/>
                                      </p:by>
                                    </p:animClr>
                                    <p:set>
                                      <p:cBhvr>
                                        <p:cTn id="56" dur="500" fill="hold"/>
                                        <p:tgtEl>
                                          <p:spTgt spid="19"/>
                                        </p:tgtEl>
                                        <p:attrNameLst>
                                          <p:attrName>fill.type</p:attrName>
                                        </p:attrNameLst>
                                      </p:cBhvr>
                                      <p:to>
                                        <p:strVal val="solid"/>
                                      </p:to>
                                    </p:set>
                                  </p:childTnLst>
                                </p:cTn>
                              </p:par>
                              <p:par>
                                <p:cTn id="57" presetID="2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nodeType="afterGroup">
                            <p:stCondLst>
                              <p:cond delay="500"/>
                            </p:stCondLst>
                            <p:childTnLst>
                              <p:par>
                                <p:cTn id="61" presetID="22" presetClass="entr" presetSubtype="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up)">
                                      <p:cBhvr>
                                        <p:cTn id="63" dur="500"/>
                                        <p:tgtEl>
                                          <p:spTgt spid="2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5" presetClass="emph" presetSubtype="0" fill="hold" grpId="1" nodeType="clickEffect">
                                  <p:stCondLst>
                                    <p:cond delay="0"/>
                                  </p:stCondLst>
                                  <p:childTnLst>
                                    <p:animClr clrSpc="hsl" dir="cw">
                                      <p:cBhvr override="childStyle">
                                        <p:cTn id="67" dur="500" fill="hold"/>
                                        <p:tgtEl>
                                          <p:spTgt spid="21"/>
                                        </p:tgtEl>
                                        <p:attrNameLst>
                                          <p:attrName>style.color</p:attrName>
                                        </p:attrNameLst>
                                      </p:cBhvr>
                                      <p:by>
                                        <p:hsl h="0" s="-70588" l="0"/>
                                      </p:by>
                                    </p:animClr>
                                    <p:animClr clrSpc="hsl" dir="cw">
                                      <p:cBhvr>
                                        <p:cTn id="68" dur="500" fill="hold"/>
                                        <p:tgtEl>
                                          <p:spTgt spid="21"/>
                                        </p:tgtEl>
                                        <p:attrNameLst>
                                          <p:attrName>fillcolor</p:attrName>
                                        </p:attrNameLst>
                                      </p:cBhvr>
                                      <p:by>
                                        <p:hsl h="0" s="-70588" l="0"/>
                                      </p:by>
                                    </p:animClr>
                                    <p:animClr clrSpc="hsl" dir="cw">
                                      <p:cBhvr>
                                        <p:cTn id="69" dur="500" fill="hold"/>
                                        <p:tgtEl>
                                          <p:spTgt spid="21"/>
                                        </p:tgtEl>
                                        <p:attrNameLst>
                                          <p:attrName>stroke.color</p:attrName>
                                        </p:attrNameLst>
                                      </p:cBhvr>
                                      <p:by>
                                        <p:hsl h="0" s="-70588" l="0"/>
                                      </p:by>
                                    </p:animClr>
                                    <p:set>
                                      <p:cBhvr>
                                        <p:cTn id="70" dur="500" fill="hold"/>
                                        <p:tgtEl>
                                          <p:spTgt spid="21"/>
                                        </p:tgtEl>
                                        <p:attrNameLst>
                                          <p:attrName>fill.type</p:attrName>
                                        </p:attrNameLst>
                                      </p:cBhvr>
                                      <p:to>
                                        <p:strVal val="solid"/>
                                      </p:to>
                                    </p:set>
                                  </p:childTnLst>
                                </p:cTn>
                              </p:par>
                              <p:par>
                                <p:cTn id="71" presetID="22" presetClass="entr" presetSubtype="1"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500"/>
                                        <p:tgtEl>
                                          <p:spTgt spid="22"/>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5" presetClass="emph" presetSubtype="0" fill="hold" grpId="1" nodeType="clickEffect">
                                  <p:stCondLst>
                                    <p:cond delay="0"/>
                                  </p:stCondLst>
                                  <p:childTnLst>
                                    <p:animClr clrSpc="hsl" dir="cw">
                                      <p:cBhvr override="childStyle">
                                        <p:cTn id="81" dur="500" fill="hold"/>
                                        <p:tgtEl>
                                          <p:spTgt spid="22"/>
                                        </p:tgtEl>
                                        <p:attrNameLst>
                                          <p:attrName>style.color</p:attrName>
                                        </p:attrNameLst>
                                      </p:cBhvr>
                                      <p:by>
                                        <p:hsl h="0" s="-70588" l="0"/>
                                      </p:by>
                                    </p:animClr>
                                    <p:animClr clrSpc="hsl" dir="cw">
                                      <p:cBhvr>
                                        <p:cTn id="82" dur="500" fill="hold"/>
                                        <p:tgtEl>
                                          <p:spTgt spid="22"/>
                                        </p:tgtEl>
                                        <p:attrNameLst>
                                          <p:attrName>fillcolor</p:attrName>
                                        </p:attrNameLst>
                                      </p:cBhvr>
                                      <p:by>
                                        <p:hsl h="0" s="-70588" l="0"/>
                                      </p:by>
                                    </p:animClr>
                                    <p:animClr clrSpc="hsl" dir="cw">
                                      <p:cBhvr>
                                        <p:cTn id="83" dur="500" fill="hold"/>
                                        <p:tgtEl>
                                          <p:spTgt spid="22"/>
                                        </p:tgtEl>
                                        <p:attrNameLst>
                                          <p:attrName>stroke.color</p:attrName>
                                        </p:attrNameLst>
                                      </p:cBhvr>
                                      <p:by>
                                        <p:hsl h="0" s="-70588" l="0"/>
                                      </p:by>
                                    </p:animClr>
                                    <p:set>
                                      <p:cBhvr>
                                        <p:cTn id="84" dur="500" fill="hold"/>
                                        <p:tgtEl>
                                          <p:spTgt spid="22"/>
                                        </p:tgtEl>
                                        <p:attrNameLst>
                                          <p:attrName>fill.type</p:attrName>
                                        </p:attrNameLst>
                                      </p:cBhvr>
                                      <p:to>
                                        <p:strVal val="solid"/>
                                      </p:to>
                                    </p:set>
                                  </p:childTnLst>
                                </p:cTn>
                              </p:par>
                            </p:childTnLst>
                          </p:cTn>
                        </p:par>
                        <p:par>
                          <p:cTn id="85" fill="hold" nodeType="afterGroup">
                            <p:stCondLst>
                              <p:cond delay="500"/>
                            </p:stCondLst>
                            <p:childTnLst>
                              <p:par>
                                <p:cTn id="86" presetID="9"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dissolve">
                                      <p:cBhvr>
                                        <p:cTn id="8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4" grpId="1" animBg="1"/>
      <p:bldP spid="15" grpId="0" animBg="1"/>
      <p:bldP spid="15" grpId="1" animBg="1"/>
      <p:bldP spid="16" grpId="0" animBg="1"/>
      <p:bldP spid="17" grpId="0" animBg="1"/>
      <p:bldP spid="17" grpId="1" animBg="1"/>
      <p:bldP spid="18" grpId="0" animBg="1"/>
      <p:bldP spid="19" grpId="0" animBg="1"/>
      <p:bldP spid="19" grpId="1" animBg="1"/>
      <p:bldP spid="20" grpId="0" animBg="1"/>
      <p:bldP spid="21" grpId="0" animBg="1"/>
      <p:bldP spid="21" grpId="1" animBg="1"/>
      <p:bldP spid="22" grpId="0" animBg="1"/>
      <p:bldP spid="22" grpId="1" animBg="1"/>
      <p:bldP spid="23" grpId="0" animBg="1"/>
      <p:bldP spid="24" grpId="0" animBg="1" autoUpdateAnimBg="0"/>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Autofit/>
          </a:bodyPr>
          <a:lstStyle/>
          <a:p>
            <a:pPr marL="514350">
              <a:lnSpc>
                <a:spcPts val="2500"/>
              </a:lnSpc>
              <a:buClr>
                <a:srgbClr val="FFC000"/>
              </a:buClr>
            </a:pPr>
            <a:r>
              <a:rPr lang="en-US" sz="2300" dirty="0">
                <a:solidFill>
                  <a:schemeClr val="tx1"/>
                </a:solidFill>
              </a:rPr>
              <a:t>economic buyers</a:t>
            </a:r>
          </a:p>
          <a:p>
            <a:pPr marL="514350">
              <a:lnSpc>
                <a:spcPts val="2500"/>
              </a:lnSpc>
              <a:buClr>
                <a:srgbClr val="FFC000"/>
              </a:buClr>
            </a:pPr>
            <a:r>
              <a:rPr lang="en-US" sz="2300" dirty="0">
                <a:solidFill>
                  <a:schemeClr val="tx1"/>
                </a:solidFill>
              </a:rPr>
              <a:t>economic needs</a:t>
            </a:r>
          </a:p>
          <a:p>
            <a:pPr marL="514350">
              <a:lnSpc>
                <a:spcPts val="2500"/>
              </a:lnSpc>
              <a:buClr>
                <a:srgbClr val="FFC000"/>
              </a:buClr>
            </a:pPr>
            <a:r>
              <a:rPr lang="en-US" sz="2300" dirty="0">
                <a:solidFill>
                  <a:schemeClr val="tx1"/>
                </a:solidFill>
              </a:rPr>
              <a:t>discretionary income</a:t>
            </a:r>
          </a:p>
          <a:p>
            <a:pPr marL="514350">
              <a:lnSpc>
                <a:spcPts val="2500"/>
              </a:lnSpc>
              <a:buClr>
                <a:srgbClr val="FFC000"/>
              </a:buClr>
            </a:pPr>
            <a:r>
              <a:rPr lang="en-US" sz="2300" dirty="0">
                <a:solidFill>
                  <a:schemeClr val="tx1"/>
                </a:solidFill>
              </a:rPr>
              <a:t>needs</a:t>
            </a:r>
          </a:p>
          <a:p>
            <a:pPr marL="514350">
              <a:lnSpc>
                <a:spcPts val="2500"/>
              </a:lnSpc>
              <a:buClr>
                <a:srgbClr val="FFC000"/>
              </a:buClr>
            </a:pPr>
            <a:r>
              <a:rPr lang="en-US" sz="2300" dirty="0">
                <a:solidFill>
                  <a:schemeClr val="tx1"/>
                </a:solidFill>
              </a:rPr>
              <a:t>wants</a:t>
            </a:r>
          </a:p>
          <a:p>
            <a:pPr marL="514350">
              <a:lnSpc>
                <a:spcPts val="2500"/>
              </a:lnSpc>
              <a:buClr>
                <a:srgbClr val="FFC000"/>
              </a:buClr>
            </a:pPr>
            <a:r>
              <a:rPr lang="en-US" sz="2300" dirty="0">
                <a:solidFill>
                  <a:schemeClr val="tx1"/>
                </a:solidFill>
              </a:rPr>
              <a:t>drive</a:t>
            </a:r>
          </a:p>
          <a:p>
            <a:pPr marL="514350">
              <a:lnSpc>
                <a:spcPts val="2500"/>
              </a:lnSpc>
              <a:buClr>
                <a:srgbClr val="FFC000"/>
              </a:buClr>
            </a:pPr>
            <a:r>
              <a:rPr lang="en-US" sz="2300" dirty="0">
                <a:solidFill>
                  <a:schemeClr val="tx1"/>
                </a:solidFill>
              </a:rPr>
              <a:t>physiological needs</a:t>
            </a:r>
          </a:p>
          <a:p>
            <a:pPr marL="514350">
              <a:lnSpc>
                <a:spcPts val="2500"/>
              </a:lnSpc>
              <a:buClr>
                <a:srgbClr val="FFC000"/>
              </a:buClr>
            </a:pPr>
            <a:r>
              <a:rPr lang="en-US" sz="2300" dirty="0">
                <a:solidFill>
                  <a:schemeClr val="tx1"/>
                </a:solidFill>
              </a:rPr>
              <a:t>safety needs</a:t>
            </a:r>
          </a:p>
          <a:p>
            <a:pPr marL="514350">
              <a:lnSpc>
                <a:spcPts val="2500"/>
              </a:lnSpc>
              <a:buClr>
                <a:srgbClr val="FFC000"/>
              </a:buClr>
            </a:pPr>
            <a:r>
              <a:rPr lang="en-US" sz="2300" dirty="0">
                <a:solidFill>
                  <a:schemeClr val="tx1"/>
                </a:solidFill>
              </a:rPr>
              <a:t>social needs</a:t>
            </a:r>
          </a:p>
          <a:p>
            <a:pPr marL="514350">
              <a:lnSpc>
                <a:spcPts val="2500"/>
              </a:lnSpc>
              <a:buClr>
                <a:srgbClr val="FFC000"/>
              </a:buClr>
            </a:pPr>
            <a:r>
              <a:rPr lang="en-US" sz="2300" dirty="0">
                <a:solidFill>
                  <a:schemeClr val="tx1"/>
                </a:solidFill>
              </a:rPr>
              <a:t>personal needs</a:t>
            </a:r>
          </a:p>
          <a:p>
            <a:pPr marL="514350">
              <a:lnSpc>
                <a:spcPts val="2500"/>
              </a:lnSpc>
              <a:buClr>
                <a:srgbClr val="FFC000"/>
              </a:buClr>
            </a:pPr>
            <a:r>
              <a:rPr lang="en-US" sz="2300" dirty="0">
                <a:solidFill>
                  <a:schemeClr val="tx1"/>
                </a:solidFill>
              </a:rPr>
              <a:t>perception</a:t>
            </a:r>
          </a:p>
        </p:txBody>
      </p:sp>
      <p:sp>
        <p:nvSpPr>
          <p:cNvPr id="4" name="Content Placeholder 3"/>
          <p:cNvSpPr>
            <a:spLocks noGrp="1"/>
          </p:cNvSpPr>
          <p:nvPr>
            <p:ph sz="half" idx="2"/>
          </p:nvPr>
        </p:nvSpPr>
        <p:spPr/>
        <p:txBody>
          <a:bodyPr>
            <a:noAutofit/>
          </a:bodyPr>
          <a:lstStyle/>
          <a:p>
            <a:pPr marL="514350">
              <a:lnSpc>
                <a:spcPts val="2500"/>
              </a:lnSpc>
              <a:buClr>
                <a:srgbClr val="FFC000"/>
              </a:buClr>
              <a:buFont typeface="+mj-lt"/>
              <a:buAutoNum type="arabicPeriod" startAt="12"/>
            </a:pPr>
            <a:r>
              <a:rPr lang="en-US" sz="2300" dirty="0">
                <a:solidFill>
                  <a:schemeClr val="tx1"/>
                </a:solidFill>
              </a:rPr>
              <a:t>selective exposure</a:t>
            </a:r>
          </a:p>
          <a:p>
            <a:pPr marL="514350">
              <a:lnSpc>
                <a:spcPts val="2500"/>
              </a:lnSpc>
              <a:buClr>
                <a:srgbClr val="FFC000"/>
              </a:buClr>
              <a:buFont typeface="+mj-lt"/>
              <a:buAutoNum type="arabicPeriod" startAt="12"/>
            </a:pPr>
            <a:r>
              <a:rPr lang="en-US" sz="2300" dirty="0">
                <a:solidFill>
                  <a:schemeClr val="tx1"/>
                </a:solidFill>
              </a:rPr>
              <a:t>selective perception</a:t>
            </a:r>
          </a:p>
          <a:p>
            <a:pPr marL="514350">
              <a:lnSpc>
                <a:spcPts val="2500"/>
              </a:lnSpc>
              <a:buClr>
                <a:srgbClr val="FFC000"/>
              </a:buClr>
              <a:buFont typeface="+mj-lt"/>
              <a:buAutoNum type="arabicPeriod" startAt="12"/>
            </a:pPr>
            <a:r>
              <a:rPr lang="en-US" sz="2300" dirty="0">
                <a:solidFill>
                  <a:schemeClr val="tx1"/>
                </a:solidFill>
              </a:rPr>
              <a:t>selective retention</a:t>
            </a:r>
          </a:p>
          <a:p>
            <a:pPr marL="514350">
              <a:lnSpc>
                <a:spcPts val="2500"/>
              </a:lnSpc>
              <a:buClr>
                <a:srgbClr val="FFC000"/>
              </a:buClr>
              <a:buFont typeface="+mj-lt"/>
              <a:buAutoNum type="arabicPeriod" startAt="12"/>
            </a:pPr>
            <a:r>
              <a:rPr lang="en-US" sz="2300" dirty="0">
                <a:solidFill>
                  <a:schemeClr val="tx1"/>
                </a:solidFill>
              </a:rPr>
              <a:t>learning</a:t>
            </a:r>
          </a:p>
          <a:p>
            <a:pPr marL="514350">
              <a:lnSpc>
                <a:spcPts val="2500"/>
              </a:lnSpc>
              <a:buClr>
                <a:srgbClr val="FFC000"/>
              </a:buClr>
              <a:buFont typeface="+mj-lt"/>
              <a:buAutoNum type="arabicPeriod" startAt="12"/>
            </a:pPr>
            <a:r>
              <a:rPr lang="en-US" sz="2300" dirty="0">
                <a:solidFill>
                  <a:schemeClr val="tx1"/>
                </a:solidFill>
              </a:rPr>
              <a:t>cues</a:t>
            </a:r>
          </a:p>
          <a:p>
            <a:pPr marL="514350">
              <a:lnSpc>
                <a:spcPts val="2500"/>
              </a:lnSpc>
              <a:buClr>
                <a:srgbClr val="FFC000"/>
              </a:buClr>
              <a:buFont typeface="+mj-lt"/>
              <a:buAutoNum type="arabicPeriod" startAt="12"/>
            </a:pPr>
            <a:r>
              <a:rPr lang="en-US" sz="2300" dirty="0">
                <a:solidFill>
                  <a:schemeClr val="tx1"/>
                </a:solidFill>
              </a:rPr>
              <a:t>response</a:t>
            </a:r>
          </a:p>
          <a:p>
            <a:pPr marL="514350">
              <a:lnSpc>
                <a:spcPts val="2500"/>
              </a:lnSpc>
              <a:buClr>
                <a:srgbClr val="FFC000"/>
              </a:buClr>
              <a:buFont typeface="+mj-lt"/>
              <a:buAutoNum type="arabicPeriod" startAt="12"/>
            </a:pPr>
            <a:r>
              <a:rPr lang="en-US" sz="2300" dirty="0">
                <a:solidFill>
                  <a:schemeClr val="tx1"/>
                </a:solidFill>
              </a:rPr>
              <a:t>reinforcement</a:t>
            </a:r>
          </a:p>
          <a:p>
            <a:pPr marL="514350">
              <a:lnSpc>
                <a:spcPts val="2500"/>
              </a:lnSpc>
              <a:buClr>
                <a:srgbClr val="FFC000"/>
              </a:buClr>
              <a:buFont typeface="+mj-lt"/>
              <a:buAutoNum type="arabicPeriod" startAt="12"/>
            </a:pPr>
            <a:r>
              <a:rPr lang="en-US" sz="2300" dirty="0">
                <a:solidFill>
                  <a:schemeClr val="tx1"/>
                </a:solidFill>
              </a:rPr>
              <a:t>attitude</a:t>
            </a:r>
          </a:p>
          <a:p>
            <a:pPr marL="514350">
              <a:lnSpc>
                <a:spcPts val="2500"/>
              </a:lnSpc>
              <a:buClr>
                <a:srgbClr val="FFC000"/>
              </a:buClr>
              <a:buFont typeface="+mj-lt"/>
              <a:buAutoNum type="arabicPeriod" startAt="12"/>
            </a:pPr>
            <a:r>
              <a:rPr lang="en-US" sz="2300" dirty="0">
                <a:solidFill>
                  <a:schemeClr val="tx1"/>
                </a:solidFill>
              </a:rPr>
              <a:t>belief </a:t>
            </a:r>
          </a:p>
          <a:p>
            <a:pPr marL="0" indent="0">
              <a:lnSpc>
                <a:spcPts val="2500"/>
              </a:lnSpc>
              <a:buClr>
                <a:srgbClr val="FFC000"/>
              </a:buClr>
              <a:buNone/>
            </a:pPr>
            <a:r>
              <a:rPr lang="mr-IN" sz="2300" dirty="0">
                <a:solidFill>
                  <a:schemeClr val="tx1"/>
                </a:solidFill>
              </a:rPr>
              <a:t>……</a:t>
            </a:r>
            <a:r>
              <a:rPr lang="en-US" sz="2300" dirty="0">
                <a:solidFill>
                  <a:schemeClr val="tx1"/>
                </a:solidFill>
              </a:rPr>
              <a:t>.</a:t>
            </a:r>
          </a:p>
        </p:txBody>
      </p:sp>
    </p:spTree>
    <p:custDataLst>
      <p:tags r:id="rId1"/>
    </p:custDataLst>
    <p:extLst>
      <p:ext uri="{BB962C8B-B14F-4D97-AF65-F5344CB8AC3E}">
        <p14:creationId xmlns:p14="http://schemas.microsoft.com/office/powerpoint/2010/main" val="125088457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9155">
                                            <p:txEl>
                                              <p:pRg st="9" end="9"/>
                                            </p:txEl>
                                          </p:spTgt>
                                        </p:tgtEl>
                                        <p:attrNameLst>
                                          <p:attrName>style.visibility</p:attrName>
                                        </p:attrNameLst>
                                      </p:cBhvr>
                                      <p:to>
                                        <p:strVal val="visible"/>
                                      </p:to>
                                    </p:set>
                                    <p:animEffect transition="in" filter="wipe(up)">
                                      <p:cBhvr>
                                        <p:cTn id="43" dur="500"/>
                                        <p:tgtEl>
                                          <p:spTgt spid="49155">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9155">
                                            <p:txEl>
                                              <p:pRg st="10" end="10"/>
                                            </p:txEl>
                                          </p:spTgt>
                                        </p:tgtEl>
                                        <p:attrNameLst>
                                          <p:attrName>style.visibility</p:attrName>
                                        </p:attrNameLst>
                                      </p:cBhvr>
                                      <p:to>
                                        <p:strVal val="visible"/>
                                      </p:to>
                                    </p:set>
                                    <p:animEffect transition="in" filter="wipe(up)">
                                      <p:cBhvr>
                                        <p:cTn id="47" dur="500"/>
                                        <p:tgtEl>
                                          <p:spTgt spid="49155">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animEffect transition="in" filter="wipe(up)">
                                      <p:cBhvr>
                                        <p:cTn id="51" dur="500"/>
                                        <p:tgtEl>
                                          <p:spTgt spid="4">
                                            <p:txEl>
                                              <p:pRg st="0" end="0"/>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animEffect transition="in" filter="wipe(up)">
                                      <p:cBhvr>
                                        <p:cTn id="55" dur="500"/>
                                        <p:tgtEl>
                                          <p:spTgt spid="4">
                                            <p:txEl>
                                              <p:pRg st="1" end="1"/>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animEffect transition="in" filter="wipe(up)">
                                      <p:cBhvr>
                                        <p:cTn id="59" dur="500"/>
                                        <p:tgtEl>
                                          <p:spTgt spid="4">
                                            <p:txEl>
                                              <p:pRg st="2" end="2"/>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Effect transition="in" filter="wipe(up)">
                                      <p:cBhvr>
                                        <p:cTn id="63" dur="500"/>
                                        <p:tgtEl>
                                          <p:spTgt spid="4">
                                            <p:txEl>
                                              <p:pRg st="3" end="3"/>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Effect transition="in" filter="wipe(up)">
                                      <p:cBhvr>
                                        <p:cTn id="67" dur="500"/>
                                        <p:tgtEl>
                                          <p:spTgt spid="4">
                                            <p:txEl>
                                              <p:pRg st="4" end="4"/>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5" end="5"/>
                                            </p:txEl>
                                          </p:spTgt>
                                        </p:tgtEl>
                                        <p:attrNameLst>
                                          <p:attrName>style.visibility</p:attrName>
                                        </p:attrNameLst>
                                      </p:cBhvr>
                                      <p:to>
                                        <p:strVal val="visible"/>
                                      </p:to>
                                    </p:set>
                                    <p:animEffect transition="in" filter="wipe(up)">
                                      <p:cBhvr>
                                        <p:cTn id="71" dur="500"/>
                                        <p:tgtEl>
                                          <p:spTgt spid="4">
                                            <p:txEl>
                                              <p:pRg st="5" end="5"/>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4">
                                            <p:txEl>
                                              <p:pRg st="6" end="6"/>
                                            </p:txEl>
                                          </p:spTgt>
                                        </p:tgtEl>
                                        <p:attrNameLst>
                                          <p:attrName>style.visibility</p:attrName>
                                        </p:attrNameLst>
                                      </p:cBhvr>
                                      <p:to>
                                        <p:strVal val="visible"/>
                                      </p:to>
                                    </p:set>
                                    <p:animEffect transition="in" filter="wipe(up)">
                                      <p:cBhvr>
                                        <p:cTn id="75" dur="500"/>
                                        <p:tgtEl>
                                          <p:spTgt spid="4">
                                            <p:txEl>
                                              <p:pRg st="6" end="6"/>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4">
                                            <p:txEl>
                                              <p:pRg st="7" end="7"/>
                                            </p:txEl>
                                          </p:spTgt>
                                        </p:tgtEl>
                                        <p:attrNameLst>
                                          <p:attrName>style.visibility</p:attrName>
                                        </p:attrNameLst>
                                      </p:cBhvr>
                                      <p:to>
                                        <p:strVal val="visible"/>
                                      </p:to>
                                    </p:set>
                                    <p:animEffect transition="in" filter="wipe(up)">
                                      <p:cBhvr>
                                        <p:cTn id="79" dur="500"/>
                                        <p:tgtEl>
                                          <p:spTgt spid="4">
                                            <p:txEl>
                                              <p:pRg st="7" end="7"/>
                                            </p:txEl>
                                          </p:spTgt>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4">
                                            <p:txEl>
                                              <p:pRg st="8" end="8"/>
                                            </p:txEl>
                                          </p:spTgt>
                                        </p:tgtEl>
                                        <p:attrNameLst>
                                          <p:attrName>style.visibility</p:attrName>
                                        </p:attrNameLst>
                                      </p:cBhvr>
                                      <p:to>
                                        <p:strVal val="visible"/>
                                      </p:to>
                                    </p:set>
                                    <p:animEffect transition="in" filter="wipe(up)">
                                      <p:cBhvr>
                                        <p:cTn id="83" dur="500"/>
                                        <p:tgtEl>
                                          <p:spTgt spid="4">
                                            <p:txEl>
                                              <p:pRg st="8" end="8"/>
                                            </p:txEl>
                                          </p:spTgt>
                                        </p:tgtEl>
                                      </p:cBhvr>
                                    </p:animEffect>
                                  </p:childTnLst>
                                </p:cTn>
                              </p:par>
                            </p:childTnLst>
                          </p:cTn>
                        </p:par>
                        <p:par>
                          <p:cTn id="84" fill="hold">
                            <p:stCondLst>
                              <p:cond delay="10000"/>
                            </p:stCondLst>
                            <p:childTnLst>
                              <p:par>
                                <p:cTn id="85" presetID="22" presetClass="entr" presetSubtype="1" fill="hold" nodeType="afterEffect">
                                  <p:stCondLst>
                                    <p:cond delay="0"/>
                                  </p:stCondLst>
                                  <p:childTnLst>
                                    <p:set>
                                      <p:cBhvr>
                                        <p:cTn id="86" dur="1" fill="hold">
                                          <p:stCondLst>
                                            <p:cond delay="0"/>
                                          </p:stCondLst>
                                        </p:cTn>
                                        <p:tgtEl>
                                          <p:spTgt spid="4">
                                            <p:txEl>
                                              <p:pRg st="9" end="9"/>
                                            </p:txEl>
                                          </p:spTgt>
                                        </p:tgtEl>
                                        <p:attrNameLst>
                                          <p:attrName>style.visibility</p:attrName>
                                        </p:attrNameLst>
                                      </p:cBhvr>
                                      <p:to>
                                        <p:strVal val="visible"/>
                                      </p:to>
                                    </p:set>
                                    <p:animEffect transition="in" filter="wipe(up)">
                                      <p:cBhvr>
                                        <p:cTn id="8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Autofit/>
          </a:bodyPr>
          <a:lstStyle/>
          <a:p>
            <a:pPr marL="514350">
              <a:lnSpc>
                <a:spcPts val="2500"/>
              </a:lnSpc>
              <a:buClr>
                <a:srgbClr val="FFC000"/>
              </a:buClr>
              <a:buFont typeface="+mj-lt"/>
              <a:buAutoNum type="arabicPeriod" startAt="21"/>
            </a:pPr>
            <a:r>
              <a:rPr lang="en-US" sz="2300" dirty="0">
                <a:solidFill>
                  <a:schemeClr val="tx1"/>
                </a:solidFill>
              </a:rPr>
              <a:t>expectation</a:t>
            </a:r>
          </a:p>
          <a:p>
            <a:pPr marL="514350">
              <a:lnSpc>
                <a:spcPts val="2500"/>
              </a:lnSpc>
              <a:buClr>
                <a:srgbClr val="FFC000"/>
              </a:buClr>
              <a:buFont typeface="+mj-lt"/>
              <a:buAutoNum type="arabicPeriod" startAt="21"/>
            </a:pPr>
            <a:r>
              <a:rPr lang="en-US" sz="2300" dirty="0">
                <a:solidFill>
                  <a:schemeClr val="tx1"/>
                </a:solidFill>
              </a:rPr>
              <a:t>trust</a:t>
            </a:r>
          </a:p>
          <a:p>
            <a:pPr marL="514350">
              <a:lnSpc>
                <a:spcPts val="2500"/>
              </a:lnSpc>
              <a:buClr>
                <a:srgbClr val="FFC000"/>
              </a:buClr>
              <a:buFont typeface="+mj-lt"/>
              <a:buAutoNum type="arabicPeriod" startAt="21"/>
            </a:pPr>
            <a:r>
              <a:rPr lang="en-US" sz="2300" dirty="0">
                <a:solidFill>
                  <a:schemeClr val="tx1"/>
                </a:solidFill>
              </a:rPr>
              <a:t>psychographics</a:t>
            </a:r>
          </a:p>
          <a:p>
            <a:pPr marL="514350">
              <a:lnSpc>
                <a:spcPts val="2500"/>
              </a:lnSpc>
              <a:buClr>
                <a:srgbClr val="FFC000"/>
              </a:buClr>
              <a:buFont typeface="+mj-lt"/>
              <a:buAutoNum type="arabicPeriod" startAt="21"/>
            </a:pPr>
            <a:r>
              <a:rPr lang="en-US" sz="2300" dirty="0">
                <a:solidFill>
                  <a:schemeClr val="tx1"/>
                </a:solidFill>
              </a:rPr>
              <a:t>lifestyle analysis</a:t>
            </a:r>
          </a:p>
          <a:p>
            <a:pPr marL="514350">
              <a:lnSpc>
                <a:spcPts val="2500"/>
              </a:lnSpc>
              <a:buClr>
                <a:srgbClr val="FFC000"/>
              </a:buClr>
              <a:buFont typeface="+mj-lt"/>
              <a:buAutoNum type="arabicPeriod" startAt="21"/>
            </a:pPr>
            <a:r>
              <a:rPr lang="en-US" sz="2300" dirty="0">
                <a:solidFill>
                  <a:schemeClr val="tx1"/>
                </a:solidFill>
              </a:rPr>
              <a:t>empty nesters</a:t>
            </a:r>
          </a:p>
          <a:p>
            <a:pPr marL="514350">
              <a:lnSpc>
                <a:spcPts val="2500"/>
              </a:lnSpc>
              <a:buClr>
                <a:srgbClr val="FFC000"/>
              </a:buClr>
              <a:buFont typeface="+mj-lt"/>
              <a:buAutoNum type="arabicPeriod" startAt="21"/>
            </a:pPr>
            <a:r>
              <a:rPr lang="en-US" sz="2300" dirty="0">
                <a:solidFill>
                  <a:schemeClr val="tx1"/>
                </a:solidFill>
              </a:rPr>
              <a:t>social class</a:t>
            </a:r>
          </a:p>
          <a:p>
            <a:pPr marL="514350">
              <a:lnSpc>
                <a:spcPts val="2500"/>
              </a:lnSpc>
              <a:buClr>
                <a:srgbClr val="FFC000"/>
              </a:buClr>
              <a:buFont typeface="+mj-lt"/>
              <a:buAutoNum type="arabicPeriod" startAt="21"/>
            </a:pPr>
            <a:r>
              <a:rPr lang="en-US" sz="2300" dirty="0">
                <a:solidFill>
                  <a:schemeClr val="tx1"/>
                </a:solidFill>
              </a:rPr>
              <a:t>reference group</a:t>
            </a:r>
          </a:p>
          <a:p>
            <a:pPr marL="514350">
              <a:lnSpc>
                <a:spcPts val="2500"/>
              </a:lnSpc>
              <a:buClr>
                <a:srgbClr val="FFC000"/>
              </a:buClr>
              <a:buFont typeface="+mj-lt"/>
              <a:buAutoNum type="arabicPeriod" startAt="21"/>
            </a:pPr>
            <a:r>
              <a:rPr lang="en-US" sz="2300" dirty="0">
                <a:solidFill>
                  <a:schemeClr val="tx1"/>
                </a:solidFill>
              </a:rPr>
              <a:t>opinion leader</a:t>
            </a:r>
          </a:p>
          <a:p>
            <a:pPr marL="514350">
              <a:lnSpc>
                <a:spcPts val="2500"/>
              </a:lnSpc>
              <a:buClr>
                <a:srgbClr val="FFC000"/>
              </a:buClr>
              <a:buFont typeface="+mj-lt"/>
              <a:buAutoNum type="arabicPeriod" startAt="21"/>
            </a:pPr>
            <a:r>
              <a:rPr lang="en-US" sz="2300" dirty="0">
                <a:solidFill>
                  <a:schemeClr val="tx1"/>
                </a:solidFill>
              </a:rPr>
              <a:t>culture</a:t>
            </a:r>
          </a:p>
          <a:p>
            <a:pPr marL="514350">
              <a:lnSpc>
                <a:spcPts val="2500"/>
              </a:lnSpc>
              <a:buClr>
                <a:srgbClr val="FFC000"/>
              </a:buClr>
              <a:buFont typeface="+mj-lt"/>
              <a:buAutoNum type="arabicPeriod" startAt="21"/>
            </a:pPr>
            <a:r>
              <a:rPr lang="en-US" sz="2300" dirty="0">
                <a:solidFill>
                  <a:schemeClr val="tx1"/>
                </a:solidFill>
              </a:rPr>
              <a:t>purchase situation</a:t>
            </a:r>
          </a:p>
          <a:p>
            <a:pPr marL="514350">
              <a:lnSpc>
                <a:spcPts val="2500"/>
              </a:lnSpc>
              <a:buClr>
                <a:srgbClr val="FFC000"/>
              </a:buClr>
              <a:buFont typeface="+mj-lt"/>
              <a:buAutoNum type="arabicPeriod" startAt="21"/>
            </a:pPr>
            <a:r>
              <a:rPr lang="en-US" sz="2300" dirty="0">
                <a:solidFill>
                  <a:schemeClr val="tx1"/>
                </a:solidFill>
              </a:rPr>
              <a:t>extensive problem solving</a:t>
            </a:r>
          </a:p>
        </p:txBody>
      </p:sp>
      <p:sp>
        <p:nvSpPr>
          <p:cNvPr id="4" name="Content Placeholder 3"/>
          <p:cNvSpPr>
            <a:spLocks noGrp="1"/>
          </p:cNvSpPr>
          <p:nvPr>
            <p:ph sz="half" idx="2"/>
          </p:nvPr>
        </p:nvSpPr>
        <p:spPr/>
        <p:txBody>
          <a:bodyPr>
            <a:noAutofit/>
          </a:bodyPr>
          <a:lstStyle/>
          <a:p>
            <a:pPr marL="514350">
              <a:lnSpc>
                <a:spcPts val="2500"/>
              </a:lnSpc>
              <a:buClr>
                <a:srgbClr val="FFC000"/>
              </a:buClr>
              <a:buFont typeface="+mj-lt"/>
              <a:buAutoNum type="arabicPeriod" startAt="31"/>
            </a:pPr>
            <a:r>
              <a:rPr lang="en-US" sz="2300" dirty="0">
                <a:solidFill>
                  <a:schemeClr val="tx1"/>
                </a:solidFill>
              </a:rPr>
              <a:t>limited problem solving</a:t>
            </a:r>
          </a:p>
          <a:p>
            <a:pPr marL="514350">
              <a:lnSpc>
                <a:spcPts val="2500"/>
              </a:lnSpc>
              <a:buClr>
                <a:srgbClr val="FFC000"/>
              </a:buClr>
              <a:buFont typeface="+mj-lt"/>
              <a:buAutoNum type="arabicPeriod" startAt="31"/>
            </a:pPr>
            <a:r>
              <a:rPr lang="en-US" sz="2300" dirty="0">
                <a:solidFill>
                  <a:schemeClr val="tx1"/>
                </a:solidFill>
              </a:rPr>
              <a:t>routinized response behavior</a:t>
            </a:r>
          </a:p>
          <a:p>
            <a:pPr marL="514350">
              <a:lnSpc>
                <a:spcPts val="2500"/>
              </a:lnSpc>
              <a:buClr>
                <a:srgbClr val="FFC000"/>
              </a:buClr>
              <a:buFont typeface="+mj-lt"/>
              <a:buAutoNum type="arabicPeriod" startAt="31"/>
            </a:pPr>
            <a:r>
              <a:rPr lang="en-US" sz="2300" dirty="0">
                <a:solidFill>
                  <a:schemeClr val="tx1"/>
                </a:solidFill>
              </a:rPr>
              <a:t>low-involvement purchases</a:t>
            </a:r>
          </a:p>
          <a:p>
            <a:pPr marL="514350">
              <a:lnSpc>
                <a:spcPts val="2500"/>
              </a:lnSpc>
              <a:buClr>
                <a:srgbClr val="FFC000"/>
              </a:buClr>
              <a:buFont typeface="+mj-lt"/>
              <a:buAutoNum type="arabicPeriod" startAt="31"/>
            </a:pPr>
            <a:r>
              <a:rPr lang="en-US" sz="2300" dirty="0">
                <a:solidFill>
                  <a:schemeClr val="tx1"/>
                </a:solidFill>
              </a:rPr>
              <a:t>dissonance</a:t>
            </a:r>
          </a:p>
          <a:p>
            <a:pPr marL="514350">
              <a:lnSpc>
                <a:spcPts val="2500"/>
              </a:lnSpc>
              <a:buClr>
                <a:srgbClr val="FFC000"/>
              </a:buClr>
              <a:buFont typeface="+mj-lt"/>
              <a:buAutoNum type="arabicPeriod" startAt="31"/>
            </a:pPr>
            <a:r>
              <a:rPr lang="en-US" sz="2300" dirty="0">
                <a:solidFill>
                  <a:schemeClr val="tx1"/>
                </a:solidFill>
              </a:rPr>
              <a:t>predictive analytics</a:t>
            </a:r>
          </a:p>
          <a:p>
            <a:pPr marL="514350">
              <a:lnSpc>
                <a:spcPts val="2500"/>
              </a:lnSpc>
              <a:buClr>
                <a:srgbClr val="FFC000"/>
              </a:buClr>
              <a:buFont typeface="+mj-lt"/>
              <a:buAutoNum type="arabicPeriod" startAt="31"/>
            </a:pPr>
            <a:r>
              <a:rPr lang="en-US" sz="2300" dirty="0">
                <a:solidFill>
                  <a:schemeClr val="tx1"/>
                </a:solidFill>
              </a:rPr>
              <a:t>adoption process</a:t>
            </a:r>
          </a:p>
        </p:txBody>
      </p:sp>
    </p:spTree>
    <p:custDataLst>
      <p:tags r:id="rId1"/>
    </p:custDataLst>
    <p:extLst>
      <p:ext uri="{BB962C8B-B14F-4D97-AF65-F5344CB8AC3E}">
        <p14:creationId xmlns:p14="http://schemas.microsoft.com/office/powerpoint/2010/main" val="103289694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9155">
                                            <p:txEl>
                                              <p:pRg st="9" end="9"/>
                                            </p:txEl>
                                          </p:spTgt>
                                        </p:tgtEl>
                                        <p:attrNameLst>
                                          <p:attrName>style.visibility</p:attrName>
                                        </p:attrNameLst>
                                      </p:cBhvr>
                                      <p:to>
                                        <p:strVal val="visible"/>
                                      </p:to>
                                    </p:set>
                                    <p:animEffect transition="in" filter="wipe(up)">
                                      <p:cBhvr>
                                        <p:cTn id="43" dur="500"/>
                                        <p:tgtEl>
                                          <p:spTgt spid="49155">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9155">
                                            <p:txEl>
                                              <p:pRg st="10" end="10"/>
                                            </p:txEl>
                                          </p:spTgt>
                                        </p:tgtEl>
                                        <p:attrNameLst>
                                          <p:attrName>style.visibility</p:attrName>
                                        </p:attrNameLst>
                                      </p:cBhvr>
                                      <p:to>
                                        <p:strVal val="visible"/>
                                      </p:to>
                                    </p:set>
                                    <p:animEffect transition="in" filter="wipe(up)">
                                      <p:cBhvr>
                                        <p:cTn id="47" dur="500"/>
                                        <p:tgtEl>
                                          <p:spTgt spid="49155">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animEffect transition="in" filter="wipe(up)">
                                      <p:cBhvr>
                                        <p:cTn id="51" dur="500"/>
                                        <p:tgtEl>
                                          <p:spTgt spid="4">
                                            <p:txEl>
                                              <p:pRg st="0" end="0"/>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animEffect transition="in" filter="wipe(up)">
                                      <p:cBhvr>
                                        <p:cTn id="55" dur="500"/>
                                        <p:tgtEl>
                                          <p:spTgt spid="4">
                                            <p:txEl>
                                              <p:pRg st="1" end="1"/>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animEffect transition="in" filter="wipe(up)">
                                      <p:cBhvr>
                                        <p:cTn id="59" dur="500"/>
                                        <p:tgtEl>
                                          <p:spTgt spid="4">
                                            <p:txEl>
                                              <p:pRg st="2" end="2"/>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Effect transition="in" filter="wipe(up)">
                                      <p:cBhvr>
                                        <p:cTn id="63" dur="500"/>
                                        <p:tgtEl>
                                          <p:spTgt spid="4">
                                            <p:txEl>
                                              <p:pRg st="3" end="3"/>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Effect transition="in" filter="wipe(up)">
                                      <p:cBhvr>
                                        <p:cTn id="67" dur="500"/>
                                        <p:tgtEl>
                                          <p:spTgt spid="4">
                                            <p:txEl>
                                              <p:pRg st="4" end="4"/>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5" end="5"/>
                                            </p:txEl>
                                          </p:spTgt>
                                        </p:tgtEl>
                                        <p:attrNameLst>
                                          <p:attrName>style.visibility</p:attrName>
                                        </p:attrNameLst>
                                      </p:cBhvr>
                                      <p:to>
                                        <p:strVal val="visible"/>
                                      </p:to>
                                    </p:set>
                                    <p:animEffect transition="in" filter="wipe(up)">
                                      <p:cBhvr>
                                        <p:cTn id="7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5504</TotalTime>
  <Words>6986</Words>
  <Application>Microsoft Office PowerPoint</Application>
  <PresentationFormat>On-screen Show (4:3)</PresentationFormat>
  <Paragraphs>769</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Century Gothic</vt:lpstr>
      <vt:lpstr>LisboaPro-Regular</vt:lpstr>
      <vt:lpstr>Mangal</vt:lpstr>
      <vt:lpstr>Times New Roman</vt:lpstr>
      <vt:lpstr>Wingdings</vt:lpstr>
      <vt:lpstr>Wingdings 2</vt:lpstr>
      <vt:lpstr>Verve</vt:lpstr>
      <vt:lpstr>Chapter 5</vt:lpstr>
      <vt:lpstr>At the end of this presentation, you should be able to:</vt:lpstr>
      <vt:lpstr>At the end of this presentation, you should be able to:</vt:lpstr>
      <vt:lpstr>Consumer Behavior for Marketing Strategy Planning (Exhibit 5-1)</vt:lpstr>
      <vt:lpstr>A Model of Influences on Consumer Behavior (Exhibit 5-2)</vt:lpstr>
      <vt:lpstr>Economic Needs Affect Most Buying Decisions</vt:lpstr>
      <vt:lpstr>Income Affects Needs</vt:lpstr>
      <vt:lpstr>Economic Needs Affect Many Buying Decisions—But They’re Not the Whole Story </vt:lpstr>
      <vt:lpstr>Psychological Influences within an Individual</vt:lpstr>
      <vt:lpstr>The PSSP Hierarchy of Needs (Exhibit 5-4)</vt:lpstr>
      <vt:lpstr>A New Role for Yogurt</vt:lpstr>
      <vt:lpstr>Checking Your Knowledge</vt:lpstr>
      <vt:lpstr>Need Perception</vt:lpstr>
      <vt:lpstr>The Learning Process (Exhibit 5-5)</vt:lpstr>
      <vt:lpstr>Attitudes Relate to Buying</vt:lpstr>
      <vt:lpstr>Psychographics Focus on Activities, Interests, and Opinions</vt:lpstr>
      <vt:lpstr>Lifestyle Dimensions (Exhibit 5-6)</vt:lpstr>
      <vt:lpstr>Social Influences Affect Consumer Behavior</vt:lpstr>
      <vt:lpstr>Family Life Cycle Influences Needs (Exhibit 5-7) </vt:lpstr>
      <vt:lpstr>Family Life Cycle</vt:lpstr>
      <vt:lpstr>Checking Your Knowledge</vt:lpstr>
      <vt:lpstr>Simple Approaches for Measuring Social Class in the United States</vt:lpstr>
      <vt:lpstr>Other Social Influences</vt:lpstr>
      <vt:lpstr>Culture, Ethnicity, and Consumer Behavior</vt:lpstr>
      <vt:lpstr>Consumer Behavior in International Markets</vt:lpstr>
      <vt:lpstr>Individuals Are Affected by the Purchase Situation</vt:lpstr>
      <vt:lpstr>Expanded Model of Consumer Behavior (Exhibit 5-8)</vt:lpstr>
      <vt:lpstr>Problem Solving Continuum (Exhibit 5-10)</vt:lpstr>
      <vt:lpstr>Limited or Extensive Problem Solving?  </vt:lpstr>
      <vt:lpstr>Problem Solving</vt:lpstr>
      <vt:lpstr>After-Purchase Experience</vt:lpstr>
      <vt:lpstr>Predictive Analytics</vt:lpstr>
      <vt:lpstr>Adoption Process Steps</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1169</cp:revision>
  <dcterms:created xsi:type="dcterms:W3CDTF">2010-05-28T04:39:50Z</dcterms:created>
  <dcterms:modified xsi:type="dcterms:W3CDTF">2018-02-22T13:39:42Z</dcterms:modified>
</cp:coreProperties>
</file>